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0" r:id="rId5"/>
    <p:sldId id="267" r:id="rId6"/>
    <p:sldId id="261" r:id="rId7"/>
    <p:sldId id="270" r:id="rId8"/>
    <p:sldId id="275" r:id="rId9"/>
    <p:sldId id="278" r:id="rId10"/>
    <p:sldId id="279" r:id="rId11"/>
    <p:sldId id="258" r:id="rId12"/>
    <p:sldId id="265" r:id="rId13"/>
    <p:sldId id="268" r:id="rId14"/>
    <p:sldId id="259" r:id="rId15"/>
    <p:sldId id="269" r:id="rId16"/>
    <p:sldId id="262" r:id="rId17"/>
    <p:sldId id="263" r:id="rId18"/>
    <p:sldId id="266" r:id="rId19"/>
    <p:sldId id="264" r:id="rId20"/>
    <p:sldId id="271" r:id="rId21"/>
    <p:sldId id="276" r:id="rId22"/>
    <p:sldId id="277" r:id="rId23"/>
    <p:sldId id="274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388908-FCC2-44D0-A809-923D1401B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1154FA-D6A8-4238-9DB7-BFDE0FA53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0915DE-4F47-49E0-852E-65DDA287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20CAB5-910F-4A7C-8A35-8374275E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4BB105-1BF8-4747-A0A4-92A10007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96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D8F808-691F-4548-B6CA-2B895985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DC6C60-3C27-4D7B-8591-40B57D03D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61846-6463-48D7-B4F4-7030D6BF2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7B2A9F-360B-4D91-83E9-FCCB499C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7494C0-DAC0-4B9B-9447-4D29EE92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89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C1F6EE0-5554-4D55-BBF9-AB94C1FFB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205467D-DA95-4434-AAA6-ACA06CF57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36C305-689C-4C79-8A90-8FDC7CD15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542810-C677-4B24-BE30-BA9E54D3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564664-AAA6-4760-8C68-3F8BE17D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2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5017D-38A2-48F1-8BCE-DFC9181B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5E87D1-A1CF-41F3-A482-52280C9D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EC49CA-2D26-4520-B0AB-383146BD0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98647C-8B5B-44EB-A383-93471E77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D23737-6A66-4FBC-AC8E-D6158771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25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5A6E56-9979-4429-8C71-E64DF3353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BAED4C-69F3-40A5-A2D6-A605B7A1D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4DA81F-B057-4C0F-86DA-36A2B681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9C9F6F-29C6-4335-9CC6-F586B6E0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EF1B44-C201-405D-BE8A-E3C483B4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11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056650-C96C-4BFB-B566-97E0B3B2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BE9143-D9DB-4BF2-BB19-EC9BD0CC2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A63D86-E70E-45BC-9497-D3F2DC36E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9C1EEE-3614-414F-8305-03F12BD0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EB1412-4616-4E68-9D5D-B530AA9C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519C45-2979-437D-97A2-307BB1441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38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A56EB-FDE3-4CE2-82BF-333FD80F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4EAFB9-EE7D-4569-85AC-F979224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007283-0A37-4AF0-A425-85A7C9666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3E1B4F2-E573-4930-863B-9B2D67E2A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A13A1D7-011B-42C0-B32A-801C409F10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C7134B-55BA-4C13-8A8A-0CDF2071D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F22BB7-AE67-4FDC-B0C9-DD673A91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D1E76EF-2530-470F-AF6C-4A59B1FC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91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7B2EAB-E143-4675-85D0-C471F6AA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67B4F4-BE66-4DEE-9784-13F858A1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3D4835-BAEA-489F-8DAA-A2DF272C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B34AFF-7442-41FA-9439-9660CD10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54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3CAE64-BA6E-4945-8C99-E4FBC17EF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BA8647E-6DB7-4284-8551-A276D4E12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22C58B-3827-44A2-96C4-DF82974D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12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80B193-97CB-4A51-B196-6A171EBEE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A6D5D3-AE62-491A-862D-8D25AEC5A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E9DCBA-6EB2-45FF-A961-98E10C18C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BD0715-80FD-48F4-923F-9291C9E5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8E478F-E441-42D5-9936-3E52CAB4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E00616-6603-479F-95DC-FD7814FC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34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327240-A177-49A0-A058-86C161A86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325822A-40AA-42CF-849F-1B307C72D2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9B79A5-FD03-49A5-926B-AD47CD314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097BAC-4C5D-4A56-BF13-2D87938A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2673F0-258C-445C-9E8A-EDA4B91B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811A6C-FECB-4FE1-B723-104405D0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64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1215C5-930B-474C-A480-BE01FD3C5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134F8E-74CC-481A-A2DE-EB76AAB0B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0CB484-6D5C-465F-A799-EA07F4285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5F617-D183-4C0F-AEA7-5B719B7D0F4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B02641-FB88-4855-B5D9-5534361D1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583EE3-4522-4F78-8739-0A81EC7B4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018A-87EC-4B27-89B2-E14C8AF62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48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BE01B-5421-4C32-88AA-44BEB3E9F2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>
                <a:latin typeface="Century Gothic" panose="020B0502020202020204" pitchFamily="34" charset="0"/>
              </a:rPr>
              <a:t>BSL3,ABSL3 Lab Spec. for </a:t>
            </a:r>
            <a:r>
              <a:rPr kumimoji="1" lang="en-US" altLang="ja-JP" dirty="0">
                <a:latin typeface="Century Gothic" panose="020B0502020202020204" pitchFamily="34" charset="0"/>
              </a:rPr>
              <a:t>Bidding 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06F776-B2FA-42B2-A66E-EAF54EBF7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3216"/>
            <a:ext cx="9144000" cy="1550506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2020/2/23, 2020/3/24, 2020/4/14, </a:t>
            </a:r>
            <a:endParaRPr kumimoji="1" lang="ja-JP" altLang="en-US" dirty="0">
              <a:latin typeface="Century Gothic" panose="020B0502020202020204" pitchFamily="34" charset="0"/>
            </a:endParaRPr>
          </a:p>
          <a:p>
            <a:r>
              <a:rPr kumimoji="1" lang="en-US" altLang="ja-JP" dirty="0">
                <a:latin typeface="Century Gothic" panose="020B0502020202020204" pitchFamily="34" charset="0"/>
              </a:rPr>
              <a:t>2020/4/19, 2020/7/7, 2020/714,</a:t>
            </a:r>
          </a:p>
          <a:p>
            <a:r>
              <a:rPr kumimoji="1" lang="en-US" altLang="ja-JP" dirty="0">
                <a:latin typeface="Century Gothic" panose="020B0502020202020204" pitchFamily="34" charset="0"/>
              </a:rPr>
              <a:t>2020/7/31</a:t>
            </a:r>
          </a:p>
          <a:p>
            <a:r>
              <a:rPr lang="en-US" altLang="ja-JP" dirty="0">
                <a:latin typeface="Century Gothic" panose="020B0502020202020204" pitchFamily="34" charset="0"/>
              </a:rPr>
              <a:t>PIHCMC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50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Camera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96D29C3-35D9-47FD-B84C-15464C8BFF63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5A38231-CA17-4CBD-91AE-8F79EAE21A1C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FDF361FA-8A55-41F1-83EA-52BB5B5A131D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FC589F2-C522-42D4-AEF2-F4DE7426D43A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20B6C9C-EF6D-49F7-91CA-3A8EECCFB7B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A2F194EA-A58D-4891-9DA4-4C0E34118FF1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358F404-FEC3-48A2-8EDA-834F88E61CE5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6FE41E8F-2903-4CAB-9357-08D324AC5F94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7F0A7293-FF03-4BA2-B4C6-D25CA1B6A51E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D9314C2-917D-4089-8973-AF2F894E07B9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3337459-4005-4BE5-AD94-0A33F0BA5EE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A9291E51-9E54-486E-98D1-767E4424150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3EA5F9-69B1-4E53-B9BE-BB8E86341F05}"/>
              </a:ext>
            </a:extLst>
          </p:cNvPr>
          <p:cNvSpPr txBox="1"/>
          <p:nvPr/>
        </p:nvSpPr>
        <p:spPr>
          <a:xfrm>
            <a:off x="179734" y="4357854"/>
            <a:ext cx="1405966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Note) Camera  should have proper view range and resolution.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2210645A-C7BF-4424-A1E1-E2E59BB44478}"/>
              </a:ext>
            </a:extLst>
          </p:cNvPr>
          <p:cNvSpPr/>
          <p:nvPr/>
        </p:nvSpPr>
        <p:spPr>
          <a:xfrm>
            <a:off x="3182161" y="3228732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18019161-9813-4FBA-BC96-D33484262D6D}"/>
              </a:ext>
            </a:extLst>
          </p:cNvPr>
          <p:cNvSpPr/>
          <p:nvPr/>
        </p:nvSpPr>
        <p:spPr>
          <a:xfrm>
            <a:off x="8837376" y="3228732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0363B276-3BCA-43A0-8143-620A135AE3C0}"/>
              </a:ext>
            </a:extLst>
          </p:cNvPr>
          <p:cNvSpPr/>
          <p:nvPr/>
        </p:nvSpPr>
        <p:spPr>
          <a:xfrm>
            <a:off x="295533" y="1539082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FC98E1-A219-4E5C-9680-63E393D1666C}"/>
              </a:ext>
            </a:extLst>
          </p:cNvPr>
          <p:cNvSpPr txBox="1"/>
          <p:nvPr/>
        </p:nvSpPr>
        <p:spPr>
          <a:xfrm>
            <a:off x="591023" y="1395916"/>
            <a:ext cx="1181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Camera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5AC2E4F-BE54-42E4-9BD4-BED0552A2218}"/>
              </a:ext>
            </a:extLst>
          </p:cNvPr>
          <p:cNvSpPr/>
          <p:nvPr/>
        </p:nvSpPr>
        <p:spPr>
          <a:xfrm>
            <a:off x="309601" y="1965131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F3DCDED-5E32-424F-BA2B-9062FB659CEC}"/>
              </a:ext>
            </a:extLst>
          </p:cNvPr>
          <p:cNvSpPr txBox="1"/>
          <p:nvPr/>
        </p:nvSpPr>
        <p:spPr>
          <a:xfrm>
            <a:off x="591024" y="1867259"/>
            <a:ext cx="1028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Monitor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A32CD6C-949B-4548-BAE3-83A3EF8C6889}"/>
              </a:ext>
            </a:extLst>
          </p:cNvPr>
          <p:cNvSpPr/>
          <p:nvPr/>
        </p:nvSpPr>
        <p:spPr>
          <a:xfrm>
            <a:off x="3887817" y="2164591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289721F3-5FDD-4920-8207-FFABF9AB14AA}"/>
              </a:ext>
            </a:extLst>
          </p:cNvPr>
          <p:cNvSpPr/>
          <p:nvPr/>
        </p:nvSpPr>
        <p:spPr>
          <a:xfrm>
            <a:off x="3882972" y="1997118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57576F72-5CC6-4F68-9DEB-9405D1B155E0}"/>
              </a:ext>
            </a:extLst>
          </p:cNvPr>
          <p:cNvSpPr/>
          <p:nvPr/>
        </p:nvSpPr>
        <p:spPr>
          <a:xfrm>
            <a:off x="5233700" y="4731631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FA3A86B8-6A60-4D2A-9712-4A8C7F3283F5}"/>
              </a:ext>
            </a:extLst>
          </p:cNvPr>
          <p:cNvSpPr/>
          <p:nvPr/>
        </p:nvSpPr>
        <p:spPr>
          <a:xfrm>
            <a:off x="5498644" y="4729283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吹き出し: 四角形 30">
            <a:extLst>
              <a:ext uri="{FF2B5EF4-FFF2-40B4-BE49-F238E27FC236}">
                <a16:creationId xmlns:a16="http://schemas.microsoft.com/office/drawing/2014/main" id="{FE801003-098E-4DB2-9DB7-56CCDC8CAD31}"/>
              </a:ext>
            </a:extLst>
          </p:cNvPr>
          <p:cNvSpPr/>
          <p:nvPr/>
        </p:nvSpPr>
        <p:spPr>
          <a:xfrm>
            <a:off x="7582243" y="3984511"/>
            <a:ext cx="1430951" cy="575779"/>
          </a:xfrm>
          <a:prstGeom prst="wedgeRectCallout">
            <a:avLst>
              <a:gd name="adj1" fmla="val 42119"/>
              <a:gd name="adj2" fmla="val -16144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Note) </a:t>
            </a:r>
          </a:p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Moved</a:t>
            </a:r>
            <a:r>
              <a:rPr kumimoji="1"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吹き出し: 四角形 31">
            <a:extLst>
              <a:ext uri="{FF2B5EF4-FFF2-40B4-BE49-F238E27FC236}">
                <a16:creationId xmlns:a16="http://schemas.microsoft.com/office/drawing/2014/main" id="{739C700C-DD3C-45E4-995F-86A3BD014103}"/>
              </a:ext>
            </a:extLst>
          </p:cNvPr>
          <p:cNvSpPr/>
          <p:nvPr/>
        </p:nvSpPr>
        <p:spPr>
          <a:xfrm>
            <a:off x="2393505" y="3984511"/>
            <a:ext cx="1430951" cy="575779"/>
          </a:xfrm>
          <a:prstGeom prst="wedgeRectCallout">
            <a:avLst>
              <a:gd name="adj1" fmla="val 12626"/>
              <a:gd name="adj2" fmla="val -15655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Note) </a:t>
            </a:r>
          </a:p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Moved</a:t>
            </a:r>
            <a:r>
              <a:rPr kumimoji="1"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BA4C14CD-78B3-47B1-A41B-B8A38F194A9C}"/>
              </a:ext>
            </a:extLst>
          </p:cNvPr>
          <p:cNvCxnSpPr>
            <a:cxnSpLocks/>
          </p:cNvCxnSpPr>
          <p:nvPr/>
        </p:nvCxnSpPr>
        <p:spPr>
          <a:xfrm>
            <a:off x="3356299" y="3413285"/>
            <a:ext cx="1877401" cy="1315998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44509763-D567-4744-BABF-5C4FE46D495A}"/>
              </a:ext>
            </a:extLst>
          </p:cNvPr>
          <p:cNvCxnSpPr>
            <a:cxnSpLocks/>
          </p:cNvCxnSpPr>
          <p:nvPr/>
        </p:nvCxnSpPr>
        <p:spPr>
          <a:xfrm flipH="1">
            <a:off x="5733603" y="3413285"/>
            <a:ext cx="3103773" cy="1315998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吹き出し: 四角形 36">
            <a:extLst>
              <a:ext uri="{FF2B5EF4-FFF2-40B4-BE49-F238E27FC236}">
                <a16:creationId xmlns:a16="http://schemas.microsoft.com/office/drawing/2014/main" id="{E5809A9A-D4AA-43E9-8B14-E630E2E9B8F4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V5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19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Air Tightness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49101E-3A8E-445A-AAE5-D94C21097331}"/>
              </a:ext>
            </a:extLst>
          </p:cNvPr>
          <p:cNvSpPr/>
          <p:nvPr/>
        </p:nvSpPr>
        <p:spPr>
          <a:xfrm>
            <a:off x="3160059" y="3227294"/>
            <a:ext cx="2312894" cy="1949823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50EF265-1CAF-4DEE-9FE4-5EE1A53FF4A2}"/>
              </a:ext>
            </a:extLst>
          </p:cNvPr>
          <p:cNvSpPr/>
          <p:nvPr/>
        </p:nvSpPr>
        <p:spPr>
          <a:xfrm>
            <a:off x="5472953" y="3227294"/>
            <a:ext cx="3576918" cy="1949823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212672-5167-474F-B830-A56047D9541E}"/>
              </a:ext>
            </a:extLst>
          </p:cNvPr>
          <p:cNvSpPr/>
          <p:nvPr/>
        </p:nvSpPr>
        <p:spPr>
          <a:xfrm>
            <a:off x="3160059" y="2541494"/>
            <a:ext cx="612000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0341A61-0C99-487E-89B3-6353864A3DBA}"/>
              </a:ext>
            </a:extLst>
          </p:cNvPr>
          <p:cNvSpPr/>
          <p:nvPr/>
        </p:nvSpPr>
        <p:spPr>
          <a:xfrm>
            <a:off x="3772059" y="2543683"/>
            <a:ext cx="1297482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6C3B7D4-77C7-4759-9E90-CAA5A7CE74BF}"/>
              </a:ext>
            </a:extLst>
          </p:cNvPr>
          <p:cNvSpPr/>
          <p:nvPr/>
        </p:nvSpPr>
        <p:spPr>
          <a:xfrm>
            <a:off x="6325998" y="2541494"/>
            <a:ext cx="1056437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6E30896-CD6F-484B-9B9C-623EBAA5C739}"/>
              </a:ext>
            </a:extLst>
          </p:cNvPr>
          <p:cNvSpPr/>
          <p:nvPr/>
        </p:nvSpPr>
        <p:spPr>
          <a:xfrm>
            <a:off x="7382436" y="2541494"/>
            <a:ext cx="753036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1AD9A97-1B45-481A-AE95-F42A4247FF9B}"/>
              </a:ext>
            </a:extLst>
          </p:cNvPr>
          <p:cNvSpPr/>
          <p:nvPr/>
        </p:nvSpPr>
        <p:spPr>
          <a:xfrm>
            <a:off x="8135472" y="2541494"/>
            <a:ext cx="503420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25B88F8-0AA3-40A2-8FE2-098763F341D8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E39497E6-C52C-4317-BADE-86D57738287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1E996FC9-CEEA-4351-9249-24C1353766A7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A387CBB-0846-4237-BE2B-7540C455396E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BEDBC494-10C2-4D7D-ACC7-C468E94A995A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088887EF-7C43-4140-B5D3-3F26C867AA93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06833DF-B666-469C-A7D1-8667BA671CB5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A697B9C5-E67D-4D60-B4E6-FABED8D46DDF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C366D729-A9DB-41C6-8CCC-87F7EF8B97D5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B16F172-3FE4-441F-ABC3-143EF04F797C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7672B9B4-5182-4B09-9D0E-65AAF370E79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E7B88267-BF66-4889-A89F-4EA679AE9F63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3D51E4F-32D8-481E-964A-2F5DC4FF2E22}"/>
              </a:ext>
            </a:extLst>
          </p:cNvPr>
          <p:cNvSpPr txBox="1"/>
          <p:nvPr/>
        </p:nvSpPr>
        <p:spPr>
          <a:xfrm>
            <a:off x="137618" y="1654406"/>
            <a:ext cx="1448082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Note) Door’s air tightness</a:t>
            </a:r>
          </a:p>
          <a:p>
            <a:r>
              <a:rPr lang="en-US" altLang="ja-JP" dirty="0">
                <a:latin typeface="Century Gothic" panose="020B0502020202020204" pitchFamily="34" charset="0"/>
              </a:rPr>
              <a:t>should be 6</a:t>
            </a:r>
            <a:r>
              <a:rPr lang="en-US" altLang="ja-JP" sz="1600" dirty="0">
                <a:latin typeface="Century Gothic" panose="020B0502020202020204" pitchFamily="34" charset="0"/>
              </a:rPr>
              <a:t>m3</a:t>
            </a:r>
            <a:r>
              <a:rPr lang="en-US" altLang="ja-JP" dirty="0">
                <a:latin typeface="Century Gothic" panose="020B0502020202020204" pitchFamily="34" charset="0"/>
              </a:rPr>
              <a:t>/</a:t>
            </a:r>
            <a:r>
              <a:rPr lang="en-US" altLang="ja-JP" sz="1600" dirty="0">
                <a:latin typeface="Century Gothic" panose="020B0502020202020204" pitchFamily="34" charset="0"/>
              </a:rPr>
              <a:t>m2h</a:t>
            </a:r>
            <a:r>
              <a:rPr lang="en-US" altLang="ja-JP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Pa</a:t>
            </a:r>
            <a:r>
              <a:rPr lang="en-US" altLang="ja-JP" dirty="0">
                <a:latin typeface="Century Gothic" panose="020B0502020202020204" pitchFamily="34" charset="0"/>
              </a:rPr>
              <a:t> or less.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28" name="吹き出し: 四角形 27">
            <a:extLst>
              <a:ext uri="{FF2B5EF4-FFF2-40B4-BE49-F238E27FC236}">
                <a16:creationId xmlns:a16="http://schemas.microsoft.com/office/drawing/2014/main" id="{80488053-C4AC-47C3-BD06-AB81566F5B95}"/>
              </a:ext>
            </a:extLst>
          </p:cNvPr>
          <p:cNvSpPr/>
          <p:nvPr/>
        </p:nvSpPr>
        <p:spPr>
          <a:xfrm>
            <a:off x="141459" y="3731292"/>
            <a:ext cx="1430951" cy="575779"/>
          </a:xfrm>
          <a:prstGeom prst="wedgeRectCallout">
            <a:avLst>
              <a:gd name="adj1" fmla="val 32288"/>
              <a:gd name="adj2" fmla="val -17121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Note) </a:t>
            </a:r>
          </a:p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Revised</a:t>
            </a:r>
            <a:r>
              <a:rPr kumimoji="1"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吹き出し: 四角形 28">
            <a:extLst>
              <a:ext uri="{FF2B5EF4-FFF2-40B4-BE49-F238E27FC236}">
                <a16:creationId xmlns:a16="http://schemas.microsoft.com/office/drawing/2014/main" id="{4F08659E-AB40-4D33-A948-429225202409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V5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57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Heat resistance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49101E-3A8E-445A-AAE5-D94C21097331}"/>
              </a:ext>
            </a:extLst>
          </p:cNvPr>
          <p:cNvSpPr/>
          <p:nvPr/>
        </p:nvSpPr>
        <p:spPr>
          <a:xfrm>
            <a:off x="3160059" y="3227294"/>
            <a:ext cx="2312894" cy="1949823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50EF265-1CAF-4DEE-9FE4-5EE1A53FF4A2}"/>
              </a:ext>
            </a:extLst>
          </p:cNvPr>
          <p:cNvSpPr/>
          <p:nvPr/>
        </p:nvSpPr>
        <p:spPr>
          <a:xfrm>
            <a:off x="5472953" y="3227294"/>
            <a:ext cx="3576918" cy="1949823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212672-5167-474F-B830-A56047D9541E}"/>
              </a:ext>
            </a:extLst>
          </p:cNvPr>
          <p:cNvSpPr/>
          <p:nvPr/>
        </p:nvSpPr>
        <p:spPr>
          <a:xfrm>
            <a:off x="3160059" y="2541494"/>
            <a:ext cx="612000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0341A61-0C99-487E-89B3-6353864A3DBA}"/>
              </a:ext>
            </a:extLst>
          </p:cNvPr>
          <p:cNvSpPr/>
          <p:nvPr/>
        </p:nvSpPr>
        <p:spPr>
          <a:xfrm>
            <a:off x="3772059" y="2543683"/>
            <a:ext cx="1297482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6C3B7D4-77C7-4759-9E90-CAA5A7CE74BF}"/>
              </a:ext>
            </a:extLst>
          </p:cNvPr>
          <p:cNvSpPr/>
          <p:nvPr/>
        </p:nvSpPr>
        <p:spPr>
          <a:xfrm>
            <a:off x="6325998" y="2541494"/>
            <a:ext cx="1056437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6E30896-CD6F-484B-9B9C-623EBAA5C739}"/>
              </a:ext>
            </a:extLst>
          </p:cNvPr>
          <p:cNvSpPr/>
          <p:nvPr/>
        </p:nvSpPr>
        <p:spPr>
          <a:xfrm>
            <a:off x="7382436" y="2541494"/>
            <a:ext cx="753036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1AD9A97-1B45-481A-AE95-F42A4247FF9B}"/>
              </a:ext>
            </a:extLst>
          </p:cNvPr>
          <p:cNvSpPr/>
          <p:nvPr/>
        </p:nvSpPr>
        <p:spPr>
          <a:xfrm>
            <a:off x="8135472" y="2541494"/>
            <a:ext cx="503420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25B88F8-0AA3-40A2-8FE2-098763F341D8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E39497E6-C52C-4317-BADE-86D57738287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1E996FC9-CEEA-4351-9249-24C1353766A7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A387CBB-0846-4237-BE2B-7540C455396E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BEDBC494-10C2-4D7D-ACC7-C468E94A995A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088887EF-7C43-4140-B5D3-3F26C867AA93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06833DF-B666-469C-A7D1-8667BA671CB5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A697B9C5-E67D-4D60-B4E6-FABED8D46DDF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C366D729-A9DB-41C6-8CCC-87F7EF8B97D5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B16F172-3FE4-441F-ABC3-143EF04F797C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7672B9B4-5182-4B09-9D0E-65AAF370E79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E7B88267-BF66-4889-A89F-4EA679AE9F63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3D51E4F-32D8-481E-964A-2F5DC4FF2E22}"/>
              </a:ext>
            </a:extLst>
          </p:cNvPr>
          <p:cNvSpPr txBox="1"/>
          <p:nvPr/>
        </p:nvSpPr>
        <p:spPr>
          <a:xfrm>
            <a:off x="179734" y="1654406"/>
            <a:ext cx="1405966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Note) Up to 100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degC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789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Chemical resistance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49101E-3A8E-445A-AAE5-D94C21097331}"/>
              </a:ext>
            </a:extLst>
          </p:cNvPr>
          <p:cNvSpPr/>
          <p:nvPr/>
        </p:nvSpPr>
        <p:spPr>
          <a:xfrm>
            <a:off x="3160059" y="3227294"/>
            <a:ext cx="2312894" cy="1949823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50EF265-1CAF-4DEE-9FE4-5EE1A53FF4A2}"/>
              </a:ext>
            </a:extLst>
          </p:cNvPr>
          <p:cNvSpPr/>
          <p:nvPr/>
        </p:nvSpPr>
        <p:spPr>
          <a:xfrm>
            <a:off x="5472953" y="3227294"/>
            <a:ext cx="3576918" cy="1949823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212672-5167-474F-B830-A56047D9541E}"/>
              </a:ext>
            </a:extLst>
          </p:cNvPr>
          <p:cNvSpPr/>
          <p:nvPr/>
        </p:nvSpPr>
        <p:spPr>
          <a:xfrm>
            <a:off x="3160059" y="2541494"/>
            <a:ext cx="612000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0341A61-0C99-487E-89B3-6353864A3DBA}"/>
              </a:ext>
            </a:extLst>
          </p:cNvPr>
          <p:cNvSpPr/>
          <p:nvPr/>
        </p:nvSpPr>
        <p:spPr>
          <a:xfrm>
            <a:off x="3772059" y="2543683"/>
            <a:ext cx="1297482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6C3B7D4-77C7-4759-9E90-CAA5A7CE74BF}"/>
              </a:ext>
            </a:extLst>
          </p:cNvPr>
          <p:cNvSpPr/>
          <p:nvPr/>
        </p:nvSpPr>
        <p:spPr>
          <a:xfrm>
            <a:off x="6325998" y="2541494"/>
            <a:ext cx="1056437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6E30896-CD6F-484B-9B9C-623EBAA5C739}"/>
              </a:ext>
            </a:extLst>
          </p:cNvPr>
          <p:cNvSpPr/>
          <p:nvPr/>
        </p:nvSpPr>
        <p:spPr>
          <a:xfrm>
            <a:off x="7382436" y="2541494"/>
            <a:ext cx="753036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1AD9A97-1B45-481A-AE95-F42A4247FF9B}"/>
              </a:ext>
            </a:extLst>
          </p:cNvPr>
          <p:cNvSpPr/>
          <p:nvPr/>
        </p:nvSpPr>
        <p:spPr>
          <a:xfrm>
            <a:off x="8135472" y="2541494"/>
            <a:ext cx="503420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25B88F8-0AA3-40A2-8FE2-098763F341D8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E39497E6-C52C-4317-BADE-86D57738287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1E996FC9-CEEA-4351-9249-24C1353766A7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A387CBB-0846-4237-BE2B-7540C455396E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BEDBC494-10C2-4D7D-ACC7-C468E94A995A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088887EF-7C43-4140-B5D3-3F26C867AA93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06833DF-B666-469C-A7D1-8667BA671CB5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A697B9C5-E67D-4D60-B4E6-FABED8D46DDF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C366D729-A9DB-41C6-8CCC-87F7EF8B97D5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B16F172-3FE4-441F-ABC3-143EF04F797C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7672B9B4-5182-4B09-9D0E-65AAF370E79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E7B88267-BF66-4889-A89F-4EA679AE9F63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3D51E4F-32D8-481E-964A-2F5DC4FF2E22}"/>
              </a:ext>
            </a:extLst>
          </p:cNvPr>
          <p:cNvSpPr txBox="1"/>
          <p:nvPr/>
        </p:nvSpPr>
        <p:spPr>
          <a:xfrm>
            <a:off x="179734" y="1246441"/>
            <a:ext cx="140596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Note) For alcohol liquid and </a:t>
            </a: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Formalin gas.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3532A29-2D14-41B6-97D7-8EDBF476DE96}"/>
              </a:ext>
            </a:extLst>
          </p:cNvPr>
          <p:cNvSpPr txBox="1"/>
          <p:nvPr/>
        </p:nvSpPr>
        <p:spPr>
          <a:xfrm>
            <a:off x="177519" y="2833391"/>
            <a:ext cx="1405966" cy="258532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Note) In case of floor, additionally </a:t>
            </a:r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Sodium hypochlorite and Peracetic acid.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  <p:sp>
        <p:nvSpPr>
          <p:cNvPr id="29" name="吹き出し: 四角形 28">
            <a:extLst>
              <a:ext uri="{FF2B5EF4-FFF2-40B4-BE49-F238E27FC236}">
                <a16:creationId xmlns:a16="http://schemas.microsoft.com/office/drawing/2014/main" id="{21C21D9D-5C87-4EEF-B3CE-6ED10A322DA8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V5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23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Illumination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6726B3-5604-41D1-9513-4E2A149C257A}"/>
              </a:ext>
            </a:extLst>
          </p:cNvPr>
          <p:cNvSpPr/>
          <p:nvPr/>
        </p:nvSpPr>
        <p:spPr>
          <a:xfrm>
            <a:off x="3160059" y="3240741"/>
            <a:ext cx="2312894" cy="1908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6D196C7-DD9D-43D9-AC14-874981A977F8}"/>
              </a:ext>
            </a:extLst>
          </p:cNvPr>
          <p:cNvSpPr/>
          <p:nvPr/>
        </p:nvSpPr>
        <p:spPr>
          <a:xfrm>
            <a:off x="5472953" y="3240741"/>
            <a:ext cx="3546000" cy="1908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DC3B928-EA9E-4F8E-A027-4CA1D59CC6BC}"/>
              </a:ext>
            </a:extLst>
          </p:cNvPr>
          <p:cNvSpPr/>
          <p:nvPr/>
        </p:nvSpPr>
        <p:spPr>
          <a:xfrm>
            <a:off x="3160059" y="2541494"/>
            <a:ext cx="612000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16FA78A-8E2E-4716-9A7E-391BFE86D513}"/>
              </a:ext>
            </a:extLst>
          </p:cNvPr>
          <p:cNvSpPr/>
          <p:nvPr/>
        </p:nvSpPr>
        <p:spPr>
          <a:xfrm>
            <a:off x="3772059" y="2543683"/>
            <a:ext cx="1297482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320465E-2C48-4199-B11C-884C737DDBD4}"/>
              </a:ext>
            </a:extLst>
          </p:cNvPr>
          <p:cNvSpPr/>
          <p:nvPr/>
        </p:nvSpPr>
        <p:spPr>
          <a:xfrm>
            <a:off x="6325998" y="2541494"/>
            <a:ext cx="1056437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79601EE-0404-4B45-8F17-17F3F51B39C2}"/>
              </a:ext>
            </a:extLst>
          </p:cNvPr>
          <p:cNvSpPr/>
          <p:nvPr/>
        </p:nvSpPr>
        <p:spPr>
          <a:xfrm>
            <a:off x="7382436" y="2541494"/>
            <a:ext cx="753036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0ACC153-BC2E-42E8-A00D-D013CB10F788}"/>
              </a:ext>
            </a:extLst>
          </p:cNvPr>
          <p:cNvSpPr/>
          <p:nvPr/>
        </p:nvSpPr>
        <p:spPr>
          <a:xfrm>
            <a:off x="8135472" y="2541494"/>
            <a:ext cx="503420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EC3E81A-9953-4774-991A-AA0A94E3FD0D}"/>
              </a:ext>
            </a:extLst>
          </p:cNvPr>
          <p:cNvSpPr/>
          <p:nvPr/>
        </p:nvSpPr>
        <p:spPr>
          <a:xfrm>
            <a:off x="379300" y="2002081"/>
            <a:ext cx="748630" cy="389964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19E2DCF-AF92-4C23-BDAD-2A45D3598D48}"/>
              </a:ext>
            </a:extLst>
          </p:cNvPr>
          <p:cNvSpPr/>
          <p:nvPr/>
        </p:nvSpPr>
        <p:spPr>
          <a:xfrm>
            <a:off x="379300" y="3110880"/>
            <a:ext cx="748630" cy="38996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A3018D-4904-4DD5-92A8-12BA13D823D5}"/>
              </a:ext>
            </a:extLst>
          </p:cNvPr>
          <p:cNvSpPr/>
          <p:nvPr/>
        </p:nvSpPr>
        <p:spPr>
          <a:xfrm>
            <a:off x="4072377" y="1385258"/>
            <a:ext cx="3310058" cy="115623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13EF633-DAEB-4FF8-AAED-AAF36C61A47A}"/>
              </a:ext>
            </a:extLst>
          </p:cNvPr>
          <p:cNvSpPr/>
          <p:nvPr/>
        </p:nvSpPr>
        <p:spPr>
          <a:xfrm>
            <a:off x="2182038" y="1383068"/>
            <a:ext cx="1890338" cy="115623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780F50F-5B55-4358-BAE3-8704392A3F0B}"/>
              </a:ext>
            </a:extLst>
          </p:cNvPr>
          <p:cNvSpPr/>
          <p:nvPr/>
        </p:nvSpPr>
        <p:spPr>
          <a:xfrm>
            <a:off x="9061734" y="1400996"/>
            <a:ext cx="1116000" cy="1678379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219B309-3D15-411F-9F62-10BD9B212E34}"/>
              </a:ext>
            </a:extLst>
          </p:cNvPr>
          <p:cNvSpPr/>
          <p:nvPr/>
        </p:nvSpPr>
        <p:spPr>
          <a:xfrm>
            <a:off x="382835" y="4251789"/>
            <a:ext cx="748630" cy="389965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71D5EA2-EAC3-48E1-BADC-04A430CA36B1}"/>
              </a:ext>
            </a:extLst>
          </p:cNvPr>
          <p:cNvSpPr/>
          <p:nvPr/>
        </p:nvSpPr>
        <p:spPr>
          <a:xfrm>
            <a:off x="9078056" y="3079375"/>
            <a:ext cx="1116000" cy="2069366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680A584-4CC4-4C8A-BD55-35764A13BB82}"/>
              </a:ext>
            </a:extLst>
          </p:cNvPr>
          <p:cNvSpPr/>
          <p:nvPr/>
        </p:nvSpPr>
        <p:spPr>
          <a:xfrm>
            <a:off x="2182038" y="2588361"/>
            <a:ext cx="918918" cy="2560380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8F212D3-3947-4163-BB4E-105C34165D44}"/>
              </a:ext>
            </a:extLst>
          </p:cNvPr>
          <p:cNvSpPr/>
          <p:nvPr/>
        </p:nvSpPr>
        <p:spPr>
          <a:xfrm>
            <a:off x="5126896" y="2601808"/>
            <a:ext cx="1152000" cy="594000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A855C32-93D8-401E-B2B0-C4DACDA1DFA0}"/>
              </a:ext>
            </a:extLst>
          </p:cNvPr>
          <p:cNvSpPr/>
          <p:nvPr/>
        </p:nvSpPr>
        <p:spPr>
          <a:xfrm>
            <a:off x="7386111" y="1982473"/>
            <a:ext cx="1632842" cy="1207022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8A19639-6099-4C7F-89C4-97B0F767BB78}"/>
              </a:ext>
            </a:extLst>
          </p:cNvPr>
          <p:cNvSpPr/>
          <p:nvPr/>
        </p:nvSpPr>
        <p:spPr>
          <a:xfrm>
            <a:off x="7379119" y="1394785"/>
            <a:ext cx="1632842" cy="57816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E0D8308D-9A97-453A-8091-19F4937A3313}"/>
              </a:ext>
            </a:extLst>
          </p:cNvPr>
          <p:cNvSpPr/>
          <p:nvPr/>
        </p:nvSpPr>
        <p:spPr>
          <a:xfrm>
            <a:off x="6243112" y="342678"/>
            <a:ext cx="2959233" cy="575779"/>
          </a:xfrm>
          <a:prstGeom prst="wedgeRectCallout">
            <a:avLst>
              <a:gd name="adj1" fmla="val -1137"/>
              <a:gd name="adj2" fmla="val 5299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entury Gothic" panose="020B0502020202020204" pitchFamily="34" charset="0"/>
              </a:rPr>
              <a:t>Note) T</a:t>
            </a:r>
            <a:r>
              <a:rPr kumimoji="1" lang="en-US" altLang="ja-JP" dirty="0">
                <a:solidFill>
                  <a:schemeClr val="tx1"/>
                </a:solidFill>
                <a:latin typeface="Century Gothic" panose="020B0502020202020204" pitchFamily="34" charset="0"/>
              </a:rPr>
              <a:t>imer operation is needed for animal.</a:t>
            </a:r>
            <a:endParaRPr kumimoji="1" lang="ja-JP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2ADEF0BC-441E-4E15-9136-B630DE5383EF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773C31A-3518-43C2-826F-0B23FCA669A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弧 35">
              <a:extLst>
                <a:ext uri="{FF2B5EF4-FFF2-40B4-BE49-F238E27FC236}">
                  <a16:creationId xmlns:a16="http://schemas.microsoft.com/office/drawing/2014/main" id="{3D01D7E8-25C5-46FC-BAFC-8C4CDBBFA724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BB5A5CD-6582-4D0C-A403-199570779748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90CA68B9-904F-4985-8133-F3E8A1C44899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弧 38">
              <a:extLst>
                <a:ext uri="{FF2B5EF4-FFF2-40B4-BE49-F238E27FC236}">
                  <a16:creationId xmlns:a16="http://schemas.microsoft.com/office/drawing/2014/main" id="{9052305D-133D-479A-B2A1-DFA12E42271B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98EDEB64-348B-4FB7-9247-DF033A0D760F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C21C512A-BF19-4DC8-A973-9DE20D0090F8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弧 41">
              <a:extLst>
                <a:ext uri="{FF2B5EF4-FFF2-40B4-BE49-F238E27FC236}">
                  <a16:creationId xmlns:a16="http://schemas.microsoft.com/office/drawing/2014/main" id="{390BF602-52AC-4A3C-A188-7AE1650AE36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D8B33A50-D35E-43B1-BD55-23CA8A3DBC53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3DFE7CDD-9BCB-4E72-B798-A89FCF53B4D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円弧 44">
              <a:extLst>
                <a:ext uri="{FF2B5EF4-FFF2-40B4-BE49-F238E27FC236}">
                  <a16:creationId xmlns:a16="http://schemas.microsoft.com/office/drawing/2014/main" id="{56380C47-85EC-4ED9-8A81-A85716952ED9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C43B606-FE2D-45BB-9343-D8358FDEF126}"/>
              </a:ext>
            </a:extLst>
          </p:cNvPr>
          <p:cNvSpPr txBox="1"/>
          <p:nvPr/>
        </p:nvSpPr>
        <p:spPr>
          <a:xfrm>
            <a:off x="374047" y="4658585"/>
            <a:ext cx="1028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200lx or more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F5ECDA8-7F0D-4A07-B1C4-279C937E548C}"/>
              </a:ext>
            </a:extLst>
          </p:cNvPr>
          <p:cNvSpPr txBox="1"/>
          <p:nvPr/>
        </p:nvSpPr>
        <p:spPr>
          <a:xfrm>
            <a:off x="360020" y="2399621"/>
            <a:ext cx="1028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500lx or more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D04688E-5035-49A5-BD36-97EF3B068168}"/>
              </a:ext>
            </a:extLst>
          </p:cNvPr>
          <p:cNvSpPr txBox="1"/>
          <p:nvPr/>
        </p:nvSpPr>
        <p:spPr>
          <a:xfrm>
            <a:off x="375184" y="3519201"/>
            <a:ext cx="1028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300lx or more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AB5F5F9-1AFA-4015-9D3C-A0F1351B9830}"/>
              </a:ext>
            </a:extLst>
          </p:cNvPr>
          <p:cNvSpPr txBox="1"/>
          <p:nvPr/>
        </p:nvSpPr>
        <p:spPr>
          <a:xfrm>
            <a:off x="135217" y="5259525"/>
            <a:ext cx="140596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Note) Use LED light</a:t>
            </a: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237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Back up power source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表 8">
            <a:extLst>
              <a:ext uri="{FF2B5EF4-FFF2-40B4-BE49-F238E27FC236}">
                <a16:creationId xmlns:a16="http://schemas.microsoft.com/office/drawing/2014/main" id="{4B2ABC59-52AE-4EEE-AD83-676B49A83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42505"/>
              </p:ext>
            </p:extLst>
          </p:nvPr>
        </p:nvGraphicFramePr>
        <p:xfrm>
          <a:off x="940902" y="1016056"/>
          <a:ext cx="10840279" cy="4825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787">
                  <a:extLst>
                    <a:ext uri="{9D8B030D-6E8A-4147-A177-3AD203B41FA5}">
                      <a16:colId xmlns:a16="http://schemas.microsoft.com/office/drawing/2014/main" val="3154852765"/>
                    </a:ext>
                  </a:extLst>
                </a:gridCol>
                <a:gridCol w="3142109">
                  <a:extLst>
                    <a:ext uri="{9D8B030D-6E8A-4147-A177-3AD203B41FA5}">
                      <a16:colId xmlns:a16="http://schemas.microsoft.com/office/drawing/2014/main" val="4274500212"/>
                    </a:ext>
                  </a:extLst>
                </a:gridCol>
                <a:gridCol w="2281445">
                  <a:extLst>
                    <a:ext uri="{9D8B030D-6E8A-4147-A177-3AD203B41FA5}">
                      <a16:colId xmlns:a16="http://schemas.microsoft.com/office/drawing/2014/main" val="1961803838"/>
                    </a:ext>
                  </a:extLst>
                </a:gridCol>
                <a:gridCol w="2301938">
                  <a:extLst>
                    <a:ext uri="{9D8B030D-6E8A-4147-A177-3AD203B41FA5}">
                      <a16:colId xmlns:a16="http://schemas.microsoft.com/office/drawing/2014/main" val="834997052"/>
                    </a:ext>
                  </a:extLst>
                </a:gridCol>
              </a:tblGrid>
              <a:tr h="7051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latin typeface="Century Gothic" panose="020B0502020202020204" pitchFamily="34" charset="0"/>
                        </a:rPr>
                        <a:t>Facility, Equipment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latin typeface="Century Gothic" panose="020B0502020202020204" pitchFamily="34" charset="0"/>
                        </a:rPr>
                        <a:t>or Device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Source</a:t>
                      </a:r>
                      <a:endParaRPr kumimoji="1" lang="ja-JP" altLang="en-US" sz="2000" dirty="0"/>
                    </a:p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Start up time</a:t>
                      </a:r>
                    </a:p>
                    <a:p>
                      <a:r>
                        <a:rPr kumimoji="1" lang="en-US" altLang="ja-JP" sz="2000" dirty="0"/>
                        <a:t>[min]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Running time</a:t>
                      </a:r>
                    </a:p>
                    <a:p>
                      <a:r>
                        <a:rPr kumimoji="1" lang="en-US" altLang="ja-JP" sz="2000" dirty="0"/>
                        <a:t>[min]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860423"/>
                  </a:ext>
                </a:extLst>
              </a:tr>
              <a:tr h="394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latin typeface="Century Gothic" panose="020B0502020202020204" pitchFamily="34" charset="0"/>
                        </a:rPr>
                        <a:t>BSC, ABSC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Emergency generator +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UPS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around 0 by UPS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around 10 by UPS </a:t>
                      </a:r>
                      <a:r>
                        <a:rPr kumimoji="1" lang="en-US" altLang="ja-JP" sz="1600" dirty="0"/>
                        <a:t>(for stopping BSC safely)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417499"/>
                  </a:ext>
                </a:extLst>
              </a:tr>
              <a:tr h="394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latin typeface="Century Gothic" panose="020B0502020202020204" pitchFamily="34" charset="0"/>
                        </a:rPr>
                        <a:t>Isolator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Emergency generator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around 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around 60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072205"/>
                  </a:ext>
                </a:extLst>
              </a:tr>
              <a:tr h="4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latin typeface="Century Gothic" panose="020B0502020202020204" pitchFamily="34" charset="0"/>
                        </a:rPr>
                        <a:t>Refrigerator, Freezer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Emergency generator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around 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around 60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979170"/>
                  </a:ext>
                </a:extLst>
              </a:tr>
              <a:tr h="7051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latin typeface="Century Gothic" panose="020B0502020202020204" pitchFamily="34" charset="0"/>
                        </a:rPr>
                        <a:t>Supply fan, Exhaust fan and other equipment for room pressure control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Emergency generator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around 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around 20 </a:t>
                      </a:r>
                    </a:p>
                    <a:p>
                      <a:r>
                        <a:rPr kumimoji="1" lang="en-US" altLang="ja-JP" sz="1600" dirty="0"/>
                        <a:t>(for stopping air conditioning system safely)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720983"/>
                  </a:ext>
                </a:extLst>
              </a:tr>
              <a:tr h="35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latin typeface="Century Gothic" panose="020B0502020202020204" pitchFamily="34" charset="0"/>
                        </a:rPr>
                        <a:t>Lighting equipment in BSL3 and ABSL3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Emergency generator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around 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around 20 </a:t>
                      </a:r>
                    </a:p>
                    <a:p>
                      <a:r>
                        <a:rPr kumimoji="1" lang="en-US" altLang="ja-JP" sz="1600" dirty="0"/>
                        <a:t>(for escape safely)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231177"/>
                  </a:ext>
                </a:extLst>
              </a:tr>
              <a:tr h="35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latin typeface="Century Gothic" panose="020B0502020202020204" pitchFamily="34" charset="0"/>
                        </a:rPr>
                        <a:t>Others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None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‘-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‘-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364607"/>
                  </a:ext>
                </a:extLst>
              </a:tr>
            </a:tbl>
          </a:graphicData>
        </a:graphic>
      </p:graphicFrame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443CEDE-BE74-410D-871D-4D4469901B63}"/>
              </a:ext>
            </a:extLst>
          </p:cNvPr>
          <p:cNvSpPr txBox="1"/>
          <p:nvPr/>
        </p:nvSpPr>
        <p:spPr>
          <a:xfrm>
            <a:off x="940903" y="5900237"/>
            <a:ext cx="1084027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Note1) Emergency generator in PIHCMC can be used, if it has enough capacity.</a:t>
            </a:r>
          </a:p>
          <a:p>
            <a:pPr>
              <a:defRPr/>
            </a:pPr>
            <a:r>
              <a:rPr lang="en-US" altLang="ja-JP" dirty="0">
                <a:solidFill>
                  <a:srgbClr val="0070C0"/>
                </a:solidFill>
                <a:latin typeface="Century Gothic" panose="020B0502020202020204" pitchFamily="34" charset="0"/>
              </a:rPr>
              <a:t>Note2) Door lock, Camera, Intercom and other security item should be back-up, if needed.</a:t>
            </a:r>
            <a:endParaRPr lang="ja-JP" altLang="en-US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C82656BD-742D-4AF1-8561-397CE15C211F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V6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16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Temperature control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6726B3-5604-41D1-9513-4E2A149C257A}"/>
              </a:ext>
            </a:extLst>
          </p:cNvPr>
          <p:cNvSpPr/>
          <p:nvPr/>
        </p:nvSpPr>
        <p:spPr>
          <a:xfrm>
            <a:off x="3160059" y="3240741"/>
            <a:ext cx="2312894" cy="1908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6D196C7-DD9D-43D9-AC14-874981A977F8}"/>
              </a:ext>
            </a:extLst>
          </p:cNvPr>
          <p:cNvSpPr/>
          <p:nvPr/>
        </p:nvSpPr>
        <p:spPr>
          <a:xfrm>
            <a:off x="5472953" y="3240741"/>
            <a:ext cx="3546000" cy="1908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DC3B928-EA9E-4F8E-A027-4CA1D59CC6BC}"/>
              </a:ext>
            </a:extLst>
          </p:cNvPr>
          <p:cNvSpPr/>
          <p:nvPr/>
        </p:nvSpPr>
        <p:spPr>
          <a:xfrm>
            <a:off x="3160059" y="2541494"/>
            <a:ext cx="612000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16FA78A-8E2E-4716-9A7E-391BFE86D513}"/>
              </a:ext>
            </a:extLst>
          </p:cNvPr>
          <p:cNvSpPr/>
          <p:nvPr/>
        </p:nvSpPr>
        <p:spPr>
          <a:xfrm>
            <a:off x="3772059" y="2543683"/>
            <a:ext cx="1297482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320465E-2C48-4199-B11C-884C737DDBD4}"/>
              </a:ext>
            </a:extLst>
          </p:cNvPr>
          <p:cNvSpPr/>
          <p:nvPr/>
        </p:nvSpPr>
        <p:spPr>
          <a:xfrm>
            <a:off x="6325998" y="2541494"/>
            <a:ext cx="1056437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79601EE-0404-4B45-8F17-17F3F51B39C2}"/>
              </a:ext>
            </a:extLst>
          </p:cNvPr>
          <p:cNvSpPr/>
          <p:nvPr/>
        </p:nvSpPr>
        <p:spPr>
          <a:xfrm>
            <a:off x="7382436" y="2541494"/>
            <a:ext cx="753036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0ACC153-BC2E-42E8-A00D-D013CB10F788}"/>
              </a:ext>
            </a:extLst>
          </p:cNvPr>
          <p:cNvSpPr/>
          <p:nvPr/>
        </p:nvSpPr>
        <p:spPr>
          <a:xfrm>
            <a:off x="8135472" y="2541494"/>
            <a:ext cx="503420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A3018D-4904-4DD5-92A8-12BA13D823D5}"/>
              </a:ext>
            </a:extLst>
          </p:cNvPr>
          <p:cNvSpPr/>
          <p:nvPr/>
        </p:nvSpPr>
        <p:spPr>
          <a:xfrm>
            <a:off x="4072377" y="1385258"/>
            <a:ext cx="3310058" cy="115623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13EF633-DAEB-4FF8-AAED-AAF36C61A47A}"/>
              </a:ext>
            </a:extLst>
          </p:cNvPr>
          <p:cNvSpPr/>
          <p:nvPr/>
        </p:nvSpPr>
        <p:spPr>
          <a:xfrm>
            <a:off x="2182038" y="1383068"/>
            <a:ext cx="1890338" cy="115623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780F50F-5B55-4358-BAE3-8704392A3F0B}"/>
              </a:ext>
            </a:extLst>
          </p:cNvPr>
          <p:cNvSpPr/>
          <p:nvPr/>
        </p:nvSpPr>
        <p:spPr>
          <a:xfrm>
            <a:off x="9061734" y="1400996"/>
            <a:ext cx="1116000" cy="1678379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71D5EA2-EAC3-48E1-BADC-04A430CA36B1}"/>
              </a:ext>
            </a:extLst>
          </p:cNvPr>
          <p:cNvSpPr/>
          <p:nvPr/>
        </p:nvSpPr>
        <p:spPr>
          <a:xfrm>
            <a:off x="9078056" y="3079375"/>
            <a:ext cx="1116000" cy="2069366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680A584-4CC4-4C8A-BD55-35764A13BB82}"/>
              </a:ext>
            </a:extLst>
          </p:cNvPr>
          <p:cNvSpPr/>
          <p:nvPr/>
        </p:nvSpPr>
        <p:spPr>
          <a:xfrm>
            <a:off x="2182038" y="2588361"/>
            <a:ext cx="918918" cy="2560380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8F212D3-3947-4163-BB4E-105C34165D44}"/>
              </a:ext>
            </a:extLst>
          </p:cNvPr>
          <p:cNvSpPr/>
          <p:nvPr/>
        </p:nvSpPr>
        <p:spPr>
          <a:xfrm>
            <a:off x="5126896" y="2601808"/>
            <a:ext cx="1152000" cy="594000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A855C32-93D8-401E-B2B0-C4DACDA1DFA0}"/>
              </a:ext>
            </a:extLst>
          </p:cNvPr>
          <p:cNvSpPr/>
          <p:nvPr/>
        </p:nvSpPr>
        <p:spPr>
          <a:xfrm>
            <a:off x="7386111" y="1982473"/>
            <a:ext cx="1632842" cy="1207022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8A19639-6099-4C7F-89C4-97B0F767BB78}"/>
              </a:ext>
            </a:extLst>
          </p:cNvPr>
          <p:cNvSpPr/>
          <p:nvPr/>
        </p:nvSpPr>
        <p:spPr>
          <a:xfrm>
            <a:off x="7379119" y="1394785"/>
            <a:ext cx="1632842" cy="57816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2ADEF0BC-441E-4E15-9136-B630DE5383EF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773C31A-3518-43C2-826F-0B23FCA669A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弧 35">
              <a:extLst>
                <a:ext uri="{FF2B5EF4-FFF2-40B4-BE49-F238E27FC236}">
                  <a16:creationId xmlns:a16="http://schemas.microsoft.com/office/drawing/2014/main" id="{3D01D7E8-25C5-46FC-BAFC-8C4CDBBFA724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BB5A5CD-6582-4D0C-A403-199570779748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90CA68B9-904F-4985-8133-F3E8A1C44899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弧 38">
              <a:extLst>
                <a:ext uri="{FF2B5EF4-FFF2-40B4-BE49-F238E27FC236}">
                  <a16:creationId xmlns:a16="http://schemas.microsoft.com/office/drawing/2014/main" id="{9052305D-133D-479A-B2A1-DFA12E42271B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98EDEB64-348B-4FB7-9247-DF033A0D760F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C21C512A-BF19-4DC8-A973-9DE20D0090F8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弧 41">
              <a:extLst>
                <a:ext uri="{FF2B5EF4-FFF2-40B4-BE49-F238E27FC236}">
                  <a16:creationId xmlns:a16="http://schemas.microsoft.com/office/drawing/2014/main" id="{390BF602-52AC-4A3C-A188-7AE1650AE36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D8B33A50-D35E-43B1-BD55-23CA8A3DBC53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3DFE7CDD-9BCB-4E72-B798-A89FCF53B4D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円弧 44">
              <a:extLst>
                <a:ext uri="{FF2B5EF4-FFF2-40B4-BE49-F238E27FC236}">
                  <a16:creationId xmlns:a16="http://schemas.microsoft.com/office/drawing/2014/main" id="{56380C47-85EC-4ED9-8A81-A85716952ED9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01C1F536-54E2-45A3-9466-834AB8D7D852}"/>
              </a:ext>
            </a:extLst>
          </p:cNvPr>
          <p:cNvSpPr/>
          <p:nvPr/>
        </p:nvSpPr>
        <p:spPr>
          <a:xfrm>
            <a:off x="379300" y="1679353"/>
            <a:ext cx="748630" cy="389964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7ECC07D-A491-48C7-B4D8-FEA169D68F09}"/>
              </a:ext>
            </a:extLst>
          </p:cNvPr>
          <p:cNvSpPr/>
          <p:nvPr/>
        </p:nvSpPr>
        <p:spPr>
          <a:xfrm>
            <a:off x="379300" y="2828493"/>
            <a:ext cx="748630" cy="38996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9043ADC-FB52-4F02-9F12-958A2F346447}"/>
              </a:ext>
            </a:extLst>
          </p:cNvPr>
          <p:cNvSpPr/>
          <p:nvPr/>
        </p:nvSpPr>
        <p:spPr>
          <a:xfrm>
            <a:off x="382835" y="3969402"/>
            <a:ext cx="748630" cy="389965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A6ADFA3-9569-447A-9663-A1C814272823}"/>
              </a:ext>
            </a:extLst>
          </p:cNvPr>
          <p:cNvSpPr txBox="1"/>
          <p:nvPr/>
        </p:nvSpPr>
        <p:spPr>
          <a:xfrm>
            <a:off x="374047" y="4403092"/>
            <a:ext cx="1219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40 or less</a:t>
            </a:r>
          </a:p>
          <a:p>
            <a:r>
              <a:rPr kumimoji="1" lang="en-US" altLang="ja-JP" dirty="0" err="1">
                <a:latin typeface="Century Gothic" panose="020B0502020202020204" pitchFamily="34" charset="0"/>
              </a:rPr>
              <a:t>degC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2F93BC9-EA1D-4F87-B446-9F0EB5CF49E5}"/>
              </a:ext>
            </a:extLst>
          </p:cNvPr>
          <p:cNvSpPr txBox="1"/>
          <p:nvPr/>
        </p:nvSpPr>
        <p:spPr>
          <a:xfrm>
            <a:off x="360019" y="2076893"/>
            <a:ext cx="1249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22 to 26</a:t>
            </a:r>
          </a:p>
          <a:p>
            <a:r>
              <a:rPr lang="en-US" altLang="ja-JP" dirty="0" err="1">
                <a:latin typeface="Century Gothic" panose="020B0502020202020204" pitchFamily="34" charset="0"/>
              </a:rPr>
              <a:t>degC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75EC020-8CFD-410D-BF83-DA591A136BD7}"/>
              </a:ext>
            </a:extLst>
          </p:cNvPr>
          <p:cNvSpPr txBox="1"/>
          <p:nvPr/>
        </p:nvSpPr>
        <p:spPr>
          <a:xfrm>
            <a:off x="375183" y="3236814"/>
            <a:ext cx="1226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20 to 28</a:t>
            </a:r>
          </a:p>
          <a:p>
            <a:r>
              <a:rPr lang="en-US" altLang="ja-JP" dirty="0" err="1">
                <a:latin typeface="Century Gothic" panose="020B0502020202020204" pitchFamily="34" charset="0"/>
              </a:rPr>
              <a:t>degC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4755548-E784-4D26-B6CC-0294D49FA4E1}"/>
              </a:ext>
            </a:extLst>
          </p:cNvPr>
          <p:cNvSpPr/>
          <p:nvPr/>
        </p:nvSpPr>
        <p:spPr>
          <a:xfrm>
            <a:off x="391623" y="5146936"/>
            <a:ext cx="748630" cy="389965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9464BBF-C26C-4CDB-B355-0FF9A6B6D6CE}"/>
              </a:ext>
            </a:extLst>
          </p:cNvPr>
          <p:cNvSpPr txBox="1"/>
          <p:nvPr/>
        </p:nvSpPr>
        <p:spPr>
          <a:xfrm>
            <a:off x="382835" y="5580626"/>
            <a:ext cx="1219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80 or less</a:t>
            </a:r>
          </a:p>
          <a:p>
            <a:r>
              <a:rPr kumimoji="1" lang="en-US" altLang="ja-JP" dirty="0" err="1">
                <a:latin typeface="Century Gothic" panose="020B0502020202020204" pitchFamily="34" charset="0"/>
              </a:rPr>
              <a:t>degC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5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Humidity control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6726B3-5604-41D1-9513-4E2A149C257A}"/>
              </a:ext>
            </a:extLst>
          </p:cNvPr>
          <p:cNvSpPr/>
          <p:nvPr/>
        </p:nvSpPr>
        <p:spPr>
          <a:xfrm>
            <a:off x="3160059" y="3240741"/>
            <a:ext cx="2312894" cy="1908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6D196C7-DD9D-43D9-AC14-874981A977F8}"/>
              </a:ext>
            </a:extLst>
          </p:cNvPr>
          <p:cNvSpPr/>
          <p:nvPr/>
        </p:nvSpPr>
        <p:spPr>
          <a:xfrm>
            <a:off x="5472953" y="3240741"/>
            <a:ext cx="3546000" cy="1908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DC3B928-EA9E-4F8E-A027-4CA1D59CC6BC}"/>
              </a:ext>
            </a:extLst>
          </p:cNvPr>
          <p:cNvSpPr/>
          <p:nvPr/>
        </p:nvSpPr>
        <p:spPr>
          <a:xfrm>
            <a:off x="3160059" y="2541494"/>
            <a:ext cx="612000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16FA78A-8E2E-4716-9A7E-391BFE86D513}"/>
              </a:ext>
            </a:extLst>
          </p:cNvPr>
          <p:cNvSpPr/>
          <p:nvPr/>
        </p:nvSpPr>
        <p:spPr>
          <a:xfrm>
            <a:off x="3772059" y="2543683"/>
            <a:ext cx="1297482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320465E-2C48-4199-B11C-884C737DDBD4}"/>
              </a:ext>
            </a:extLst>
          </p:cNvPr>
          <p:cNvSpPr/>
          <p:nvPr/>
        </p:nvSpPr>
        <p:spPr>
          <a:xfrm>
            <a:off x="6325998" y="2541494"/>
            <a:ext cx="1056437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79601EE-0404-4B45-8F17-17F3F51B39C2}"/>
              </a:ext>
            </a:extLst>
          </p:cNvPr>
          <p:cNvSpPr/>
          <p:nvPr/>
        </p:nvSpPr>
        <p:spPr>
          <a:xfrm>
            <a:off x="7382436" y="2541494"/>
            <a:ext cx="753036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0ACC153-BC2E-42E8-A00D-D013CB10F788}"/>
              </a:ext>
            </a:extLst>
          </p:cNvPr>
          <p:cNvSpPr/>
          <p:nvPr/>
        </p:nvSpPr>
        <p:spPr>
          <a:xfrm>
            <a:off x="8135472" y="2541494"/>
            <a:ext cx="503420" cy="64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A3018D-4904-4DD5-92A8-12BA13D823D5}"/>
              </a:ext>
            </a:extLst>
          </p:cNvPr>
          <p:cNvSpPr/>
          <p:nvPr/>
        </p:nvSpPr>
        <p:spPr>
          <a:xfrm>
            <a:off x="4072377" y="1385258"/>
            <a:ext cx="3310058" cy="115623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13EF633-DAEB-4FF8-AAED-AAF36C61A47A}"/>
              </a:ext>
            </a:extLst>
          </p:cNvPr>
          <p:cNvSpPr/>
          <p:nvPr/>
        </p:nvSpPr>
        <p:spPr>
          <a:xfrm>
            <a:off x="2182038" y="1383068"/>
            <a:ext cx="1890338" cy="115623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780F50F-5B55-4358-BAE3-8704392A3F0B}"/>
              </a:ext>
            </a:extLst>
          </p:cNvPr>
          <p:cNvSpPr/>
          <p:nvPr/>
        </p:nvSpPr>
        <p:spPr>
          <a:xfrm>
            <a:off x="9061734" y="1400996"/>
            <a:ext cx="1116000" cy="1678379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71D5EA2-EAC3-48E1-BADC-04A430CA36B1}"/>
              </a:ext>
            </a:extLst>
          </p:cNvPr>
          <p:cNvSpPr/>
          <p:nvPr/>
        </p:nvSpPr>
        <p:spPr>
          <a:xfrm>
            <a:off x="9078056" y="3079375"/>
            <a:ext cx="1116000" cy="2069366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680A584-4CC4-4C8A-BD55-35764A13BB82}"/>
              </a:ext>
            </a:extLst>
          </p:cNvPr>
          <p:cNvSpPr/>
          <p:nvPr/>
        </p:nvSpPr>
        <p:spPr>
          <a:xfrm>
            <a:off x="2182038" y="2588361"/>
            <a:ext cx="918918" cy="2560380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8F212D3-3947-4163-BB4E-105C34165D44}"/>
              </a:ext>
            </a:extLst>
          </p:cNvPr>
          <p:cNvSpPr/>
          <p:nvPr/>
        </p:nvSpPr>
        <p:spPr>
          <a:xfrm>
            <a:off x="5126896" y="2601808"/>
            <a:ext cx="1152000" cy="594000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A855C32-93D8-401E-B2B0-C4DACDA1DFA0}"/>
              </a:ext>
            </a:extLst>
          </p:cNvPr>
          <p:cNvSpPr/>
          <p:nvPr/>
        </p:nvSpPr>
        <p:spPr>
          <a:xfrm>
            <a:off x="7386111" y="1982473"/>
            <a:ext cx="1632842" cy="1207022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8A19639-6099-4C7F-89C4-97B0F767BB78}"/>
              </a:ext>
            </a:extLst>
          </p:cNvPr>
          <p:cNvSpPr/>
          <p:nvPr/>
        </p:nvSpPr>
        <p:spPr>
          <a:xfrm>
            <a:off x="7379119" y="1394785"/>
            <a:ext cx="1632842" cy="57816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2ADEF0BC-441E-4E15-9136-B630DE5383EF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773C31A-3518-43C2-826F-0B23FCA669A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弧 35">
              <a:extLst>
                <a:ext uri="{FF2B5EF4-FFF2-40B4-BE49-F238E27FC236}">
                  <a16:creationId xmlns:a16="http://schemas.microsoft.com/office/drawing/2014/main" id="{3D01D7E8-25C5-46FC-BAFC-8C4CDBBFA724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BB5A5CD-6582-4D0C-A403-199570779748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90CA68B9-904F-4985-8133-F3E8A1C44899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弧 38">
              <a:extLst>
                <a:ext uri="{FF2B5EF4-FFF2-40B4-BE49-F238E27FC236}">
                  <a16:creationId xmlns:a16="http://schemas.microsoft.com/office/drawing/2014/main" id="{9052305D-133D-479A-B2A1-DFA12E42271B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98EDEB64-348B-4FB7-9247-DF033A0D760F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C21C512A-BF19-4DC8-A973-9DE20D0090F8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弧 41">
              <a:extLst>
                <a:ext uri="{FF2B5EF4-FFF2-40B4-BE49-F238E27FC236}">
                  <a16:creationId xmlns:a16="http://schemas.microsoft.com/office/drawing/2014/main" id="{390BF602-52AC-4A3C-A188-7AE1650AE36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D8B33A50-D35E-43B1-BD55-23CA8A3DBC53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3DFE7CDD-9BCB-4E72-B798-A89FCF53B4D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円弧 44">
              <a:extLst>
                <a:ext uri="{FF2B5EF4-FFF2-40B4-BE49-F238E27FC236}">
                  <a16:creationId xmlns:a16="http://schemas.microsoft.com/office/drawing/2014/main" id="{56380C47-85EC-4ED9-8A81-A85716952ED9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01C1F536-54E2-45A3-9466-834AB8D7D852}"/>
              </a:ext>
            </a:extLst>
          </p:cNvPr>
          <p:cNvSpPr/>
          <p:nvPr/>
        </p:nvSpPr>
        <p:spPr>
          <a:xfrm>
            <a:off x="436821" y="2806893"/>
            <a:ext cx="748630" cy="389964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7ECC07D-A491-48C7-B4D8-FEA169D68F09}"/>
              </a:ext>
            </a:extLst>
          </p:cNvPr>
          <p:cNvSpPr/>
          <p:nvPr/>
        </p:nvSpPr>
        <p:spPr>
          <a:xfrm>
            <a:off x="436821" y="3956033"/>
            <a:ext cx="748630" cy="38996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9043ADC-FB52-4F02-9F12-958A2F346447}"/>
              </a:ext>
            </a:extLst>
          </p:cNvPr>
          <p:cNvSpPr/>
          <p:nvPr/>
        </p:nvSpPr>
        <p:spPr>
          <a:xfrm>
            <a:off x="440356" y="5096942"/>
            <a:ext cx="748630" cy="389965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A6ADFA3-9569-447A-9663-A1C814272823}"/>
              </a:ext>
            </a:extLst>
          </p:cNvPr>
          <p:cNvSpPr txBox="1"/>
          <p:nvPr/>
        </p:nvSpPr>
        <p:spPr>
          <a:xfrm>
            <a:off x="431568" y="5530632"/>
            <a:ext cx="1219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80 or less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%RH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2F93BC9-EA1D-4F87-B446-9F0EB5CF49E5}"/>
              </a:ext>
            </a:extLst>
          </p:cNvPr>
          <p:cNvSpPr txBox="1"/>
          <p:nvPr/>
        </p:nvSpPr>
        <p:spPr>
          <a:xfrm>
            <a:off x="417541" y="3204433"/>
            <a:ext cx="1230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5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0 to 70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%RH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75EC020-8CFD-410D-BF83-DA591A136BD7}"/>
              </a:ext>
            </a:extLst>
          </p:cNvPr>
          <p:cNvSpPr txBox="1"/>
          <p:nvPr/>
        </p:nvSpPr>
        <p:spPr>
          <a:xfrm>
            <a:off x="432705" y="4364354"/>
            <a:ext cx="1230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4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0 to 80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%RH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D4C896F8-B69D-44B8-B00E-F7D8C801ED2D}"/>
              </a:ext>
            </a:extLst>
          </p:cNvPr>
          <p:cNvSpPr/>
          <p:nvPr/>
        </p:nvSpPr>
        <p:spPr>
          <a:xfrm>
            <a:off x="429290" y="1700647"/>
            <a:ext cx="748630" cy="389964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5943B0E-F7C8-4769-BFD4-23585B96AC15}"/>
              </a:ext>
            </a:extLst>
          </p:cNvPr>
          <p:cNvSpPr txBox="1"/>
          <p:nvPr/>
        </p:nvSpPr>
        <p:spPr>
          <a:xfrm>
            <a:off x="361209" y="2051647"/>
            <a:ext cx="1230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45 to 55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%RH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4" name="吹き出し: 四角形 53">
            <a:extLst>
              <a:ext uri="{FF2B5EF4-FFF2-40B4-BE49-F238E27FC236}">
                <a16:creationId xmlns:a16="http://schemas.microsoft.com/office/drawing/2014/main" id="{063D9FDF-CF6B-4347-AE94-FF6B28B6D36D}"/>
              </a:ext>
            </a:extLst>
          </p:cNvPr>
          <p:cNvSpPr/>
          <p:nvPr/>
        </p:nvSpPr>
        <p:spPr>
          <a:xfrm>
            <a:off x="184813" y="931184"/>
            <a:ext cx="1430951" cy="575779"/>
          </a:xfrm>
          <a:prstGeom prst="wedgeRectCallout">
            <a:avLst>
              <a:gd name="adj1" fmla="val -9985"/>
              <a:gd name="adj2" fmla="val 10487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Note) </a:t>
            </a:r>
          </a:p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Revised</a:t>
            </a:r>
            <a:r>
              <a:rPr kumimoji="1"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吹き出し: 四角形 54">
            <a:extLst>
              <a:ext uri="{FF2B5EF4-FFF2-40B4-BE49-F238E27FC236}">
                <a16:creationId xmlns:a16="http://schemas.microsoft.com/office/drawing/2014/main" id="{FB5A7E67-0F92-452A-80E8-E835376CAE96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V5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35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Air change rate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6726B3-5604-41D1-9513-4E2A149C257A}"/>
              </a:ext>
            </a:extLst>
          </p:cNvPr>
          <p:cNvSpPr/>
          <p:nvPr/>
        </p:nvSpPr>
        <p:spPr>
          <a:xfrm>
            <a:off x="3160059" y="3240741"/>
            <a:ext cx="2312894" cy="1908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6D196C7-DD9D-43D9-AC14-874981A977F8}"/>
              </a:ext>
            </a:extLst>
          </p:cNvPr>
          <p:cNvSpPr/>
          <p:nvPr/>
        </p:nvSpPr>
        <p:spPr>
          <a:xfrm>
            <a:off x="5472953" y="3240741"/>
            <a:ext cx="3546000" cy="1908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DC3B928-EA9E-4F8E-A027-4CA1D59CC6BC}"/>
              </a:ext>
            </a:extLst>
          </p:cNvPr>
          <p:cNvSpPr/>
          <p:nvPr/>
        </p:nvSpPr>
        <p:spPr>
          <a:xfrm>
            <a:off x="3160059" y="2592738"/>
            <a:ext cx="612000" cy="650189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16FA78A-8E2E-4716-9A7E-391BFE86D513}"/>
              </a:ext>
            </a:extLst>
          </p:cNvPr>
          <p:cNvSpPr/>
          <p:nvPr/>
        </p:nvSpPr>
        <p:spPr>
          <a:xfrm>
            <a:off x="3772059" y="2592739"/>
            <a:ext cx="1297482" cy="650189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320465E-2C48-4199-B11C-884C737DDBD4}"/>
              </a:ext>
            </a:extLst>
          </p:cNvPr>
          <p:cNvSpPr/>
          <p:nvPr/>
        </p:nvSpPr>
        <p:spPr>
          <a:xfrm>
            <a:off x="6325998" y="2595494"/>
            <a:ext cx="1041196" cy="594000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A3018D-4904-4DD5-92A8-12BA13D823D5}"/>
              </a:ext>
            </a:extLst>
          </p:cNvPr>
          <p:cNvSpPr/>
          <p:nvPr/>
        </p:nvSpPr>
        <p:spPr>
          <a:xfrm>
            <a:off x="4072377" y="1385258"/>
            <a:ext cx="3310058" cy="1156235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13EF633-DAEB-4FF8-AAED-AAF36C61A47A}"/>
              </a:ext>
            </a:extLst>
          </p:cNvPr>
          <p:cNvSpPr/>
          <p:nvPr/>
        </p:nvSpPr>
        <p:spPr>
          <a:xfrm>
            <a:off x="2182038" y="1383068"/>
            <a:ext cx="1890338" cy="1156235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780F50F-5B55-4358-BAE3-8704392A3F0B}"/>
              </a:ext>
            </a:extLst>
          </p:cNvPr>
          <p:cNvSpPr/>
          <p:nvPr/>
        </p:nvSpPr>
        <p:spPr>
          <a:xfrm>
            <a:off x="9061734" y="1400996"/>
            <a:ext cx="1116000" cy="1678379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71D5EA2-EAC3-48E1-BADC-04A430CA36B1}"/>
              </a:ext>
            </a:extLst>
          </p:cNvPr>
          <p:cNvSpPr/>
          <p:nvPr/>
        </p:nvSpPr>
        <p:spPr>
          <a:xfrm>
            <a:off x="9078056" y="3079375"/>
            <a:ext cx="1116000" cy="2069366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680A584-4CC4-4C8A-BD55-35764A13BB82}"/>
              </a:ext>
            </a:extLst>
          </p:cNvPr>
          <p:cNvSpPr/>
          <p:nvPr/>
        </p:nvSpPr>
        <p:spPr>
          <a:xfrm>
            <a:off x="2182038" y="2592737"/>
            <a:ext cx="918918" cy="2556003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8F212D3-3947-4163-BB4E-105C34165D44}"/>
              </a:ext>
            </a:extLst>
          </p:cNvPr>
          <p:cNvSpPr/>
          <p:nvPr/>
        </p:nvSpPr>
        <p:spPr>
          <a:xfrm>
            <a:off x="5126896" y="2547108"/>
            <a:ext cx="1152000" cy="64238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8A19639-6099-4C7F-89C4-97B0F767BB78}"/>
              </a:ext>
            </a:extLst>
          </p:cNvPr>
          <p:cNvSpPr/>
          <p:nvPr/>
        </p:nvSpPr>
        <p:spPr>
          <a:xfrm>
            <a:off x="7379119" y="1394785"/>
            <a:ext cx="1632842" cy="57816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2ADEF0BC-441E-4E15-9136-B630DE5383EF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773C31A-3518-43C2-826F-0B23FCA669A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弧 35">
              <a:extLst>
                <a:ext uri="{FF2B5EF4-FFF2-40B4-BE49-F238E27FC236}">
                  <a16:creationId xmlns:a16="http://schemas.microsoft.com/office/drawing/2014/main" id="{3D01D7E8-25C5-46FC-BAFC-8C4CDBBFA724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BB5A5CD-6582-4D0C-A403-199570779748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90CA68B9-904F-4985-8133-F3E8A1C44899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弧 38">
              <a:extLst>
                <a:ext uri="{FF2B5EF4-FFF2-40B4-BE49-F238E27FC236}">
                  <a16:creationId xmlns:a16="http://schemas.microsoft.com/office/drawing/2014/main" id="{9052305D-133D-479A-B2A1-DFA12E42271B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98EDEB64-348B-4FB7-9247-DF033A0D760F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C21C512A-BF19-4DC8-A973-9DE20D0090F8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弧 41">
              <a:extLst>
                <a:ext uri="{FF2B5EF4-FFF2-40B4-BE49-F238E27FC236}">
                  <a16:creationId xmlns:a16="http://schemas.microsoft.com/office/drawing/2014/main" id="{390BF602-52AC-4A3C-A188-7AE1650AE36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D8B33A50-D35E-43B1-BD55-23CA8A3DBC53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3DFE7CDD-9BCB-4E72-B798-A89FCF53B4D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円弧 44">
              <a:extLst>
                <a:ext uri="{FF2B5EF4-FFF2-40B4-BE49-F238E27FC236}">
                  <a16:creationId xmlns:a16="http://schemas.microsoft.com/office/drawing/2014/main" id="{56380C47-85EC-4ED9-8A81-A85716952ED9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01C1F536-54E2-45A3-9466-834AB8D7D852}"/>
              </a:ext>
            </a:extLst>
          </p:cNvPr>
          <p:cNvSpPr/>
          <p:nvPr/>
        </p:nvSpPr>
        <p:spPr>
          <a:xfrm>
            <a:off x="379300" y="1679353"/>
            <a:ext cx="748630" cy="389964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7ECC07D-A491-48C7-B4D8-FEA169D68F09}"/>
              </a:ext>
            </a:extLst>
          </p:cNvPr>
          <p:cNvSpPr/>
          <p:nvPr/>
        </p:nvSpPr>
        <p:spPr>
          <a:xfrm>
            <a:off x="379300" y="2788152"/>
            <a:ext cx="748630" cy="38996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9043ADC-FB52-4F02-9F12-958A2F346447}"/>
              </a:ext>
            </a:extLst>
          </p:cNvPr>
          <p:cNvSpPr/>
          <p:nvPr/>
        </p:nvSpPr>
        <p:spPr>
          <a:xfrm>
            <a:off x="382835" y="3929061"/>
            <a:ext cx="748630" cy="389965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A6ADFA3-9569-447A-9663-A1C814272823}"/>
              </a:ext>
            </a:extLst>
          </p:cNvPr>
          <p:cNvSpPr txBox="1"/>
          <p:nvPr/>
        </p:nvSpPr>
        <p:spPr>
          <a:xfrm>
            <a:off x="236306" y="4362751"/>
            <a:ext cx="1356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1 times/h or more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2F93BC9-EA1D-4F87-B446-9F0EB5CF49E5}"/>
              </a:ext>
            </a:extLst>
          </p:cNvPr>
          <p:cNvSpPr txBox="1"/>
          <p:nvPr/>
        </p:nvSpPr>
        <p:spPr>
          <a:xfrm>
            <a:off x="236306" y="2076893"/>
            <a:ext cx="135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20 times/h or more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75EC020-8CFD-410D-BF83-DA591A136BD7}"/>
              </a:ext>
            </a:extLst>
          </p:cNvPr>
          <p:cNvSpPr txBox="1"/>
          <p:nvPr/>
        </p:nvSpPr>
        <p:spPr>
          <a:xfrm>
            <a:off x="236306" y="3196473"/>
            <a:ext cx="135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12 times/h or more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ED38B96-3080-4521-B046-E916D2EC54BE}"/>
              </a:ext>
            </a:extLst>
          </p:cNvPr>
          <p:cNvSpPr/>
          <p:nvPr/>
        </p:nvSpPr>
        <p:spPr>
          <a:xfrm>
            <a:off x="387205" y="5069588"/>
            <a:ext cx="748630" cy="389965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3EB010E-BCA7-464C-AAFF-20404A1E973C}"/>
              </a:ext>
            </a:extLst>
          </p:cNvPr>
          <p:cNvSpPr txBox="1"/>
          <p:nvPr/>
        </p:nvSpPr>
        <p:spPr>
          <a:xfrm>
            <a:off x="378417" y="5503278"/>
            <a:ext cx="1219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 specified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A855C32-93D8-401E-B2B0-C4DACDA1DFA0}"/>
              </a:ext>
            </a:extLst>
          </p:cNvPr>
          <p:cNvSpPr/>
          <p:nvPr/>
        </p:nvSpPr>
        <p:spPr>
          <a:xfrm>
            <a:off x="7386111" y="1982473"/>
            <a:ext cx="1632842" cy="1207022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79601EE-0404-4B45-8F17-17F3F51B39C2}"/>
              </a:ext>
            </a:extLst>
          </p:cNvPr>
          <p:cNvSpPr/>
          <p:nvPr/>
        </p:nvSpPr>
        <p:spPr>
          <a:xfrm>
            <a:off x="7383516" y="2595492"/>
            <a:ext cx="751956" cy="594001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0ACC153-BC2E-42E8-A00D-D013CB10F788}"/>
              </a:ext>
            </a:extLst>
          </p:cNvPr>
          <p:cNvSpPr/>
          <p:nvPr/>
        </p:nvSpPr>
        <p:spPr>
          <a:xfrm>
            <a:off x="8136194" y="2595492"/>
            <a:ext cx="502698" cy="594001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CED83A0-82E5-4AD9-B581-75F6767C811B}"/>
              </a:ext>
            </a:extLst>
          </p:cNvPr>
          <p:cNvSpPr txBox="1"/>
          <p:nvPr/>
        </p:nvSpPr>
        <p:spPr>
          <a:xfrm>
            <a:off x="10725432" y="1341942"/>
            <a:ext cx="1405966" cy="20313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Note) 6 times/h or more at stand-by mode in case of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BEB7C45-4150-441B-8A8E-A4C1869EF82D}"/>
              </a:ext>
            </a:extLst>
          </p:cNvPr>
          <p:cNvSpPr/>
          <p:nvPr/>
        </p:nvSpPr>
        <p:spPr>
          <a:xfrm>
            <a:off x="10843791" y="3113673"/>
            <a:ext cx="261158" cy="194982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23B83620-90CB-4DDA-B2B9-0FD951F200F2}"/>
              </a:ext>
            </a:extLst>
          </p:cNvPr>
          <p:cNvSpPr/>
          <p:nvPr/>
        </p:nvSpPr>
        <p:spPr>
          <a:xfrm>
            <a:off x="11272722" y="3107285"/>
            <a:ext cx="261158" cy="194982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137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Pressure control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6726B3-5604-41D1-9513-4E2A149C257A}"/>
              </a:ext>
            </a:extLst>
          </p:cNvPr>
          <p:cNvSpPr/>
          <p:nvPr/>
        </p:nvSpPr>
        <p:spPr>
          <a:xfrm>
            <a:off x="3160059" y="3240741"/>
            <a:ext cx="2312894" cy="1908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6D196C7-DD9D-43D9-AC14-874981A977F8}"/>
              </a:ext>
            </a:extLst>
          </p:cNvPr>
          <p:cNvSpPr/>
          <p:nvPr/>
        </p:nvSpPr>
        <p:spPr>
          <a:xfrm>
            <a:off x="5472953" y="3240741"/>
            <a:ext cx="3546000" cy="1908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DC3B928-EA9E-4F8E-A027-4CA1D59CC6BC}"/>
              </a:ext>
            </a:extLst>
          </p:cNvPr>
          <p:cNvSpPr/>
          <p:nvPr/>
        </p:nvSpPr>
        <p:spPr>
          <a:xfrm>
            <a:off x="3160059" y="2592738"/>
            <a:ext cx="612000" cy="59675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16FA78A-8E2E-4716-9A7E-391BFE86D513}"/>
              </a:ext>
            </a:extLst>
          </p:cNvPr>
          <p:cNvSpPr/>
          <p:nvPr/>
        </p:nvSpPr>
        <p:spPr>
          <a:xfrm>
            <a:off x="3772059" y="2592739"/>
            <a:ext cx="1297482" cy="598943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320465E-2C48-4199-B11C-884C737DDBD4}"/>
              </a:ext>
            </a:extLst>
          </p:cNvPr>
          <p:cNvSpPr/>
          <p:nvPr/>
        </p:nvSpPr>
        <p:spPr>
          <a:xfrm>
            <a:off x="6325998" y="2595494"/>
            <a:ext cx="997335" cy="594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A3018D-4904-4DD5-92A8-12BA13D823D5}"/>
              </a:ext>
            </a:extLst>
          </p:cNvPr>
          <p:cNvSpPr/>
          <p:nvPr/>
        </p:nvSpPr>
        <p:spPr>
          <a:xfrm>
            <a:off x="4072377" y="1385258"/>
            <a:ext cx="3310058" cy="1156235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13EF633-DAEB-4FF8-AAED-AAF36C61A47A}"/>
              </a:ext>
            </a:extLst>
          </p:cNvPr>
          <p:cNvSpPr/>
          <p:nvPr/>
        </p:nvSpPr>
        <p:spPr>
          <a:xfrm>
            <a:off x="2182038" y="1383068"/>
            <a:ext cx="1890338" cy="1156235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780F50F-5B55-4358-BAE3-8704392A3F0B}"/>
              </a:ext>
            </a:extLst>
          </p:cNvPr>
          <p:cNvSpPr/>
          <p:nvPr/>
        </p:nvSpPr>
        <p:spPr>
          <a:xfrm>
            <a:off x="9061734" y="1400996"/>
            <a:ext cx="1116000" cy="1678379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71D5EA2-EAC3-48E1-BADC-04A430CA36B1}"/>
              </a:ext>
            </a:extLst>
          </p:cNvPr>
          <p:cNvSpPr/>
          <p:nvPr/>
        </p:nvSpPr>
        <p:spPr>
          <a:xfrm>
            <a:off x="9078056" y="3079375"/>
            <a:ext cx="1116000" cy="2069366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680A584-4CC4-4C8A-BD55-35764A13BB82}"/>
              </a:ext>
            </a:extLst>
          </p:cNvPr>
          <p:cNvSpPr/>
          <p:nvPr/>
        </p:nvSpPr>
        <p:spPr>
          <a:xfrm>
            <a:off x="2182038" y="2539303"/>
            <a:ext cx="918918" cy="2609438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8F212D3-3947-4163-BB4E-105C34165D44}"/>
              </a:ext>
            </a:extLst>
          </p:cNvPr>
          <p:cNvSpPr/>
          <p:nvPr/>
        </p:nvSpPr>
        <p:spPr>
          <a:xfrm>
            <a:off x="5126896" y="2547108"/>
            <a:ext cx="1152000" cy="64238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8A19639-6099-4C7F-89C4-97B0F767BB78}"/>
              </a:ext>
            </a:extLst>
          </p:cNvPr>
          <p:cNvSpPr/>
          <p:nvPr/>
        </p:nvSpPr>
        <p:spPr>
          <a:xfrm>
            <a:off x="7379119" y="1394785"/>
            <a:ext cx="1632842" cy="578160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2ADEF0BC-441E-4E15-9136-B630DE5383EF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773C31A-3518-43C2-826F-0B23FCA669A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弧 35">
              <a:extLst>
                <a:ext uri="{FF2B5EF4-FFF2-40B4-BE49-F238E27FC236}">
                  <a16:creationId xmlns:a16="http://schemas.microsoft.com/office/drawing/2014/main" id="{3D01D7E8-25C5-46FC-BAFC-8C4CDBBFA724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BB5A5CD-6582-4D0C-A403-199570779748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90CA68B9-904F-4985-8133-F3E8A1C44899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弧 38">
              <a:extLst>
                <a:ext uri="{FF2B5EF4-FFF2-40B4-BE49-F238E27FC236}">
                  <a16:creationId xmlns:a16="http://schemas.microsoft.com/office/drawing/2014/main" id="{9052305D-133D-479A-B2A1-DFA12E42271B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98EDEB64-348B-4FB7-9247-DF033A0D760F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C21C512A-BF19-4DC8-A973-9DE20D0090F8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弧 41">
              <a:extLst>
                <a:ext uri="{FF2B5EF4-FFF2-40B4-BE49-F238E27FC236}">
                  <a16:creationId xmlns:a16="http://schemas.microsoft.com/office/drawing/2014/main" id="{390BF602-52AC-4A3C-A188-7AE1650AE36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D8B33A50-D35E-43B1-BD55-23CA8A3DBC53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3DFE7CDD-9BCB-4E72-B798-A89FCF53B4D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円弧 44">
              <a:extLst>
                <a:ext uri="{FF2B5EF4-FFF2-40B4-BE49-F238E27FC236}">
                  <a16:creationId xmlns:a16="http://schemas.microsoft.com/office/drawing/2014/main" id="{56380C47-85EC-4ED9-8A81-A85716952ED9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01C1F536-54E2-45A3-9466-834AB8D7D852}"/>
              </a:ext>
            </a:extLst>
          </p:cNvPr>
          <p:cNvSpPr/>
          <p:nvPr/>
        </p:nvSpPr>
        <p:spPr>
          <a:xfrm>
            <a:off x="379300" y="1679353"/>
            <a:ext cx="748630" cy="389964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7ECC07D-A491-48C7-B4D8-FEA169D68F09}"/>
              </a:ext>
            </a:extLst>
          </p:cNvPr>
          <p:cNvSpPr/>
          <p:nvPr/>
        </p:nvSpPr>
        <p:spPr>
          <a:xfrm>
            <a:off x="379300" y="2788152"/>
            <a:ext cx="748630" cy="38996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9043ADC-FB52-4F02-9F12-958A2F346447}"/>
              </a:ext>
            </a:extLst>
          </p:cNvPr>
          <p:cNvSpPr/>
          <p:nvPr/>
        </p:nvSpPr>
        <p:spPr>
          <a:xfrm>
            <a:off x="382835" y="3929061"/>
            <a:ext cx="748630" cy="389965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A6ADFA3-9569-447A-9663-A1C814272823}"/>
              </a:ext>
            </a:extLst>
          </p:cNvPr>
          <p:cNvSpPr txBox="1"/>
          <p:nvPr/>
        </p:nvSpPr>
        <p:spPr>
          <a:xfrm>
            <a:off x="236306" y="4362751"/>
            <a:ext cx="1356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-20 to -40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Pa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2F93BC9-EA1D-4F87-B446-9F0EB5CF49E5}"/>
              </a:ext>
            </a:extLst>
          </p:cNvPr>
          <p:cNvSpPr txBox="1"/>
          <p:nvPr/>
        </p:nvSpPr>
        <p:spPr>
          <a:xfrm>
            <a:off x="236306" y="2076893"/>
            <a:ext cx="135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-80 to -100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Pa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75EC020-8CFD-410D-BF83-DA591A136BD7}"/>
              </a:ext>
            </a:extLst>
          </p:cNvPr>
          <p:cNvSpPr txBox="1"/>
          <p:nvPr/>
        </p:nvSpPr>
        <p:spPr>
          <a:xfrm>
            <a:off x="236306" y="3196473"/>
            <a:ext cx="135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-50 to -70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Pa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ED38B96-3080-4521-B046-E916D2EC54BE}"/>
              </a:ext>
            </a:extLst>
          </p:cNvPr>
          <p:cNvSpPr/>
          <p:nvPr/>
        </p:nvSpPr>
        <p:spPr>
          <a:xfrm>
            <a:off x="387205" y="5069588"/>
            <a:ext cx="748630" cy="389965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3EB010E-BCA7-464C-AAFF-20404A1E973C}"/>
              </a:ext>
            </a:extLst>
          </p:cNvPr>
          <p:cNvSpPr txBox="1"/>
          <p:nvPr/>
        </p:nvSpPr>
        <p:spPr>
          <a:xfrm>
            <a:off x="378417" y="5503278"/>
            <a:ext cx="1219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Around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Pa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A855C32-93D8-401E-B2B0-C4DACDA1DFA0}"/>
              </a:ext>
            </a:extLst>
          </p:cNvPr>
          <p:cNvSpPr/>
          <p:nvPr/>
        </p:nvSpPr>
        <p:spPr>
          <a:xfrm>
            <a:off x="7386111" y="1982473"/>
            <a:ext cx="1632842" cy="1207022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79601EE-0404-4B45-8F17-17F3F51B39C2}"/>
              </a:ext>
            </a:extLst>
          </p:cNvPr>
          <p:cNvSpPr/>
          <p:nvPr/>
        </p:nvSpPr>
        <p:spPr>
          <a:xfrm>
            <a:off x="7383516" y="2595492"/>
            <a:ext cx="751956" cy="594001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0ACC153-BC2E-42E8-A00D-D013CB10F788}"/>
              </a:ext>
            </a:extLst>
          </p:cNvPr>
          <p:cNvSpPr/>
          <p:nvPr/>
        </p:nvSpPr>
        <p:spPr>
          <a:xfrm>
            <a:off x="8136194" y="2595492"/>
            <a:ext cx="502698" cy="594001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9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Existing Inside Walls in No.5 Building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B83FAF9-F684-49F2-A3D3-990C01FF0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69249" y="4670196"/>
            <a:ext cx="351621" cy="179007"/>
          </a:xfrm>
          <a:prstGeom prst="rect">
            <a:avLst/>
          </a:prstGeom>
        </p:spPr>
      </p:pic>
      <p:sp>
        <p:nvSpPr>
          <p:cNvPr id="11" name="楕円 10">
            <a:extLst>
              <a:ext uri="{FF2B5EF4-FFF2-40B4-BE49-F238E27FC236}">
                <a16:creationId xmlns:a16="http://schemas.microsoft.com/office/drawing/2014/main" id="{8ABE832D-7CA6-4D16-9227-48D275DA7765}"/>
              </a:ext>
            </a:extLst>
          </p:cNvPr>
          <p:cNvSpPr/>
          <p:nvPr/>
        </p:nvSpPr>
        <p:spPr>
          <a:xfrm>
            <a:off x="528416" y="1620051"/>
            <a:ext cx="619565" cy="372798"/>
          </a:xfrm>
          <a:prstGeom prst="ellips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9E86CF-3ADE-40FC-95E3-5C720EC4FE19}"/>
              </a:ext>
            </a:extLst>
          </p:cNvPr>
          <p:cNvSpPr txBox="1"/>
          <p:nvPr/>
        </p:nvSpPr>
        <p:spPr>
          <a:xfrm>
            <a:off x="1109175" y="1620051"/>
            <a:ext cx="221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Remove </a:t>
            </a:r>
          </a:p>
          <a:p>
            <a:r>
              <a:rPr lang="en-US" altLang="ja-JP" dirty="0">
                <a:latin typeface="Century Gothic" panose="020B0502020202020204" pitchFamily="34" charset="0"/>
              </a:rPr>
              <a:t>(inside walls and inside doors, except columns and beams)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AE95784-11A7-4451-BB8F-5974F88EB80F}"/>
              </a:ext>
            </a:extLst>
          </p:cNvPr>
          <p:cNvSpPr txBox="1"/>
          <p:nvPr/>
        </p:nvSpPr>
        <p:spPr>
          <a:xfrm>
            <a:off x="528416" y="3503691"/>
            <a:ext cx="2547539" cy="2585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Note) Existing columns and beams are a few and thin. So </a:t>
            </a:r>
            <a:r>
              <a:rPr kumimoji="1"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confirm structural strength carefully</a:t>
            </a:r>
            <a:r>
              <a:rPr kumimoji="1" lang="en-US" altLang="ja-JP" dirty="0">
                <a:latin typeface="Century Gothic" panose="020B0502020202020204" pitchFamily="34" charset="0"/>
              </a:rPr>
              <a:t>. And </a:t>
            </a:r>
            <a:r>
              <a:rPr kumimoji="1"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reinforce, if needed</a:t>
            </a:r>
            <a:r>
              <a:rPr kumimoji="1" lang="en-US" altLang="ja-JP" dirty="0">
                <a:latin typeface="Century Gothic" panose="020B0502020202020204" pitchFamily="34" charset="0"/>
              </a:rPr>
              <a:t>. </a:t>
            </a:r>
          </a:p>
          <a:p>
            <a:r>
              <a:rPr lang="en-US" altLang="ja-JP" dirty="0">
                <a:latin typeface="Century Gothic" panose="020B0502020202020204" pitchFamily="34" charset="0"/>
              </a:rPr>
              <a:t>(refer to No.5 building drawing) 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pic>
        <p:nvPicPr>
          <p:cNvPr id="9" name="コンテンツ プレースホルダー 8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C3316857-4B73-4B2F-9946-815E24C7DB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591" y="1027792"/>
            <a:ext cx="8282610" cy="5476665"/>
          </a:xfr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B0408DA-40F7-49C3-9845-99971516D9B8}"/>
              </a:ext>
            </a:extLst>
          </p:cNvPr>
          <p:cNvSpPr/>
          <p:nvPr/>
        </p:nvSpPr>
        <p:spPr>
          <a:xfrm>
            <a:off x="3986349" y="4460775"/>
            <a:ext cx="2268000" cy="72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B92179C-6010-4BFF-BA45-644159D087DC}"/>
              </a:ext>
            </a:extLst>
          </p:cNvPr>
          <p:cNvSpPr/>
          <p:nvPr/>
        </p:nvSpPr>
        <p:spPr>
          <a:xfrm>
            <a:off x="3984001" y="4993004"/>
            <a:ext cx="2268000" cy="72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E7D1761-0EBE-40EC-90B3-B5D94AA36D8F}"/>
              </a:ext>
            </a:extLst>
          </p:cNvPr>
          <p:cNvSpPr/>
          <p:nvPr/>
        </p:nvSpPr>
        <p:spPr>
          <a:xfrm>
            <a:off x="7149237" y="4424775"/>
            <a:ext cx="4428000" cy="72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FB829B1-D9E2-4C07-8877-A1F35B61B405}"/>
              </a:ext>
            </a:extLst>
          </p:cNvPr>
          <p:cNvSpPr/>
          <p:nvPr/>
        </p:nvSpPr>
        <p:spPr>
          <a:xfrm>
            <a:off x="5066398" y="2601000"/>
            <a:ext cx="72000" cy="1872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7F58535-8DA3-4A0A-9CB6-492D98D37601}"/>
              </a:ext>
            </a:extLst>
          </p:cNvPr>
          <p:cNvSpPr/>
          <p:nvPr/>
        </p:nvSpPr>
        <p:spPr>
          <a:xfrm>
            <a:off x="6204199" y="2601000"/>
            <a:ext cx="72000" cy="1872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19F231A-BDDA-47C6-87EB-35711CF190DF}"/>
              </a:ext>
            </a:extLst>
          </p:cNvPr>
          <p:cNvSpPr/>
          <p:nvPr/>
        </p:nvSpPr>
        <p:spPr>
          <a:xfrm>
            <a:off x="7099087" y="2601000"/>
            <a:ext cx="72000" cy="1872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26F61EB-D960-44CD-9B07-289B85E88569}"/>
              </a:ext>
            </a:extLst>
          </p:cNvPr>
          <p:cNvSpPr/>
          <p:nvPr/>
        </p:nvSpPr>
        <p:spPr>
          <a:xfrm>
            <a:off x="9627697" y="2601000"/>
            <a:ext cx="72000" cy="1872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ADD6514-BD53-4BE0-8B29-41F7AB088083}"/>
              </a:ext>
            </a:extLst>
          </p:cNvPr>
          <p:cNvSpPr/>
          <p:nvPr/>
        </p:nvSpPr>
        <p:spPr>
          <a:xfrm>
            <a:off x="6204199" y="5056999"/>
            <a:ext cx="72000" cy="1080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B5DE790-D8D6-4277-BAEC-9C341F06BAA6}"/>
              </a:ext>
            </a:extLst>
          </p:cNvPr>
          <p:cNvSpPr/>
          <p:nvPr/>
        </p:nvSpPr>
        <p:spPr>
          <a:xfrm>
            <a:off x="5046001" y="5056999"/>
            <a:ext cx="72000" cy="1080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155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Air conditioning system (Reference)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6726B3-5604-41D1-9513-4E2A149C257A}"/>
              </a:ext>
            </a:extLst>
          </p:cNvPr>
          <p:cNvSpPr/>
          <p:nvPr/>
        </p:nvSpPr>
        <p:spPr>
          <a:xfrm>
            <a:off x="4361070" y="3240741"/>
            <a:ext cx="1700132" cy="1908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A6ADFA3-9569-447A-9663-A1C814272823}"/>
              </a:ext>
            </a:extLst>
          </p:cNvPr>
          <p:cNvSpPr txBox="1"/>
          <p:nvPr/>
        </p:nvSpPr>
        <p:spPr>
          <a:xfrm>
            <a:off x="5113490" y="4171835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BSC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4850F485-33ED-438F-93FE-B3163595A278}"/>
              </a:ext>
            </a:extLst>
          </p:cNvPr>
          <p:cNvCxnSpPr>
            <a:cxnSpLocks/>
          </p:cNvCxnSpPr>
          <p:nvPr/>
        </p:nvCxnSpPr>
        <p:spPr>
          <a:xfrm>
            <a:off x="1896022" y="2519694"/>
            <a:ext cx="2712657" cy="0"/>
          </a:xfrm>
          <a:prstGeom prst="straightConnector1">
            <a:avLst/>
          </a:prstGeom>
          <a:ln w="508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3DD827CA-9002-4880-A7C9-FD59639C24A5}"/>
              </a:ext>
            </a:extLst>
          </p:cNvPr>
          <p:cNvCxnSpPr>
            <a:cxnSpLocks/>
          </p:cNvCxnSpPr>
          <p:nvPr/>
        </p:nvCxnSpPr>
        <p:spPr>
          <a:xfrm>
            <a:off x="1900017" y="1140713"/>
            <a:ext cx="0" cy="20748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3DE117-32DA-48A9-A267-3C1F30055071}"/>
              </a:ext>
            </a:extLst>
          </p:cNvPr>
          <p:cNvSpPr/>
          <p:nvPr/>
        </p:nvSpPr>
        <p:spPr>
          <a:xfrm>
            <a:off x="1786280" y="2880626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3167E16-29D6-473B-BBA7-2B81D7AF719C}"/>
              </a:ext>
            </a:extLst>
          </p:cNvPr>
          <p:cNvSpPr/>
          <p:nvPr/>
        </p:nvSpPr>
        <p:spPr>
          <a:xfrm>
            <a:off x="1742628" y="1884040"/>
            <a:ext cx="360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31494DD-B45B-4571-94F6-5F50BFB6FBDE}"/>
              </a:ext>
            </a:extLst>
          </p:cNvPr>
          <p:cNvSpPr txBox="1"/>
          <p:nvPr/>
        </p:nvSpPr>
        <p:spPr>
          <a:xfrm>
            <a:off x="1960693" y="2801087"/>
            <a:ext cx="47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476EA19-B797-474B-A0FF-EBDA5CB52911}"/>
              </a:ext>
            </a:extLst>
          </p:cNvPr>
          <p:cNvSpPr txBox="1"/>
          <p:nvPr/>
        </p:nvSpPr>
        <p:spPr>
          <a:xfrm>
            <a:off x="1956177" y="2557609"/>
            <a:ext cx="707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PCD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9F100D6-DC31-44D8-A019-CE758EBA3983}"/>
              </a:ext>
            </a:extLst>
          </p:cNvPr>
          <p:cNvSpPr txBox="1"/>
          <p:nvPr/>
        </p:nvSpPr>
        <p:spPr>
          <a:xfrm>
            <a:off x="2029718" y="1818052"/>
            <a:ext cx="67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AHU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529B04E-6E78-4C95-A30F-640D60312E9C}"/>
              </a:ext>
            </a:extLst>
          </p:cNvPr>
          <p:cNvSpPr txBox="1"/>
          <p:nvPr/>
        </p:nvSpPr>
        <p:spPr>
          <a:xfrm>
            <a:off x="1956177" y="1363070"/>
            <a:ext cx="52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MF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31EB859-6E39-416D-9E02-20310A0DB1B7}"/>
              </a:ext>
            </a:extLst>
          </p:cNvPr>
          <p:cNvSpPr txBox="1"/>
          <p:nvPr/>
        </p:nvSpPr>
        <p:spPr>
          <a:xfrm>
            <a:off x="1928427" y="1122578"/>
            <a:ext cx="52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RF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28526E3B-DBAE-4432-9B61-FDD1F368C9ED}"/>
              </a:ext>
            </a:extLst>
          </p:cNvPr>
          <p:cNvCxnSpPr>
            <a:cxnSpLocks/>
          </p:cNvCxnSpPr>
          <p:nvPr/>
        </p:nvCxnSpPr>
        <p:spPr>
          <a:xfrm>
            <a:off x="5876705" y="1122578"/>
            <a:ext cx="0" cy="2092947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C82C05AF-C4F2-4EC2-8A9B-390D95A9FC21}"/>
              </a:ext>
            </a:extLst>
          </p:cNvPr>
          <p:cNvSpPr txBox="1"/>
          <p:nvPr/>
        </p:nvSpPr>
        <p:spPr>
          <a:xfrm>
            <a:off x="5956346" y="2804671"/>
            <a:ext cx="47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B6ED123-5A7C-4E0F-A836-8B7E78E1C758}"/>
              </a:ext>
            </a:extLst>
          </p:cNvPr>
          <p:cNvSpPr txBox="1"/>
          <p:nvPr/>
        </p:nvSpPr>
        <p:spPr>
          <a:xfrm>
            <a:off x="5961728" y="2575496"/>
            <a:ext cx="707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VCD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71F48FB3-ECA3-487C-A97C-8F96F1BF2279}"/>
              </a:ext>
            </a:extLst>
          </p:cNvPr>
          <p:cNvSpPr txBox="1"/>
          <p:nvPr/>
        </p:nvSpPr>
        <p:spPr>
          <a:xfrm>
            <a:off x="5934867" y="1858512"/>
            <a:ext cx="47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E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AA0D1A93-9AC4-45ED-9450-5768486C6612}"/>
              </a:ext>
            </a:extLst>
          </p:cNvPr>
          <p:cNvSpPr/>
          <p:nvPr/>
        </p:nvSpPr>
        <p:spPr>
          <a:xfrm>
            <a:off x="5093186" y="3965081"/>
            <a:ext cx="649942" cy="795339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5AD0CBBC-5DB7-47BA-AF9C-3E267175D331}"/>
              </a:ext>
            </a:extLst>
          </p:cNvPr>
          <p:cNvSpPr/>
          <p:nvPr/>
        </p:nvSpPr>
        <p:spPr>
          <a:xfrm>
            <a:off x="5093186" y="4785636"/>
            <a:ext cx="83205" cy="328729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703F2607-4BA3-46CA-89A3-E60184FFDB23}"/>
              </a:ext>
            </a:extLst>
          </p:cNvPr>
          <p:cNvSpPr/>
          <p:nvPr/>
        </p:nvSpPr>
        <p:spPr>
          <a:xfrm>
            <a:off x="5659923" y="4803618"/>
            <a:ext cx="83205" cy="328729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903AA2D9-30B2-4506-AFCD-A608B2B92D7E}"/>
              </a:ext>
            </a:extLst>
          </p:cNvPr>
          <p:cNvCxnSpPr>
            <a:cxnSpLocks/>
            <a:endCxn id="72" idx="0"/>
          </p:cNvCxnSpPr>
          <p:nvPr/>
        </p:nvCxnSpPr>
        <p:spPr>
          <a:xfrm>
            <a:off x="5400949" y="1140713"/>
            <a:ext cx="17208" cy="2824368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462EF762-522C-48D4-A5A8-4E3C0172778C}"/>
              </a:ext>
            </a:extLst>
          </p:cNvPr>
          <p:cNvSpPr/>
          <p:nvPr/>
        </p:nvSpPr>
        <p:spPr>
          <a:xfrm>
            <a:off x="1786280" y="2623669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5DCA682C-A63C-4420-B541-18F671F8CBDD}"/>
              </a:ext>
            </a:extLst>
          </p:cNvPr>
          <p:cNvSpPr txBox="1"/>
          <p:nvPr/>
        </p:nvSpPr>
        <p:spPr>
          <a:xfrm>
            <a:off x="2521016" y="3607789"/>
            <a:ext cx="604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HF,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EF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E85FDD73-3480-4FF3-B1AD-B294B2294E5E}"/>
              </a:ext>
            </a:extLst>
          </p:cNvPr>
          <p:cNvSpPr/>
          <p:nvPr/>
        </p:nvSpPr>
        <p:spPr>
          <a:xfrm>
            <a:off x="1650277" y="3240741"/>
            <a:ext cx="900533" cy="1908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D5CA5519-9141-4E40-A305-E521CE240C4D}"/>
              </a:ext>
            </a:extLst>
          </p:cNvPr>
          <p:cNvSpPr/>
          <p:nvPr/>
        </p:nvSpPr>
        <p:spPr>
          <a:xfrm>
            <a:off x="2554321" y="3240490"/>
            <a:ext cx="900533" cy="1908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38DB6B88-BFE0-44B7-9A27-9CFDF05533A4}"/>
              </a:ext>
            </a:extLst>
          </p:cNvPr>
          <p:cNvSpPr/>
          <p:nvPr/>
        </p:nvSpPr>
        <p:spPr>
          <a:xfrm>
            <a:off x="3460537" y="3240490"/>
            <a:ext cx="900533" cy="1908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5C456D62-6EBF-4323-B0F7-BD2003C15A74}"/>
              </a:ext>
            </a:extLst>
          </p:cNvPr>
          <p:cNvSpPr/>
          <p:nvPr/>
        </p:nvSpPr>
        <p:spPr>
          <a:xfrm>
            <a:off x="2485436" y="3410097"/>
            <a:ext cx="142875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135D7FF-B15C-415F-BA21-7046AB4C2C21}"/>
              </a:ext>
            </a:extLst>
          </p:cNvPr>
          <p:cNvSpPr/>
          <p:nvPr/>
        </p:nvSpPr>
        <p:spPr>
          <a:xfrm>
            <a:off x="3389575" y="3406691"/>
            <a:ext cx="142875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79315080-13A9-4479-9F47-7614FB4D52EA}"/>
              </a:ext>
            </a:extLst>
          </p:cNvPr>
          <p:cNvSpPr/>
          <p:nvPr/>
        </p:nvSpPr>
        <p:spPr>
          <a:xfrm>
            <a:off x="4286011" y="3403285"/>
            <a:ext cx="142875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3" name="直線矢印コネクタ 132">
            <a:extLst>
              <a:ext uri="{FF2B5EF4-FFF2-40B4-BE49-F238E27FC236}">
                <a16:creationId xmlns:a16="http://schemas.microsoft.com/office/drawing/2014/main" id="{48CD49DE-71D8-4257-A222-7AAB02E62D99}"/>
              </a:ext>
            </a:extLst>
          </p:cNvPr>
          <p:cNvCxnSpPr>
            <a:cxnSpLocks/>
          </p:cNvCxnSpPr>
          <p:nvPr/>
        </p:nvCxnSpPr>
        <p:spPr>
          <a:xfrm>
            <a:off x="2433574" y="3512804"/>
            <a:ext cx="472397" cy="44480"/>
          </a:xfrm>
          <a:prstGeom prst="straightConnector1">
            <a:avLst/>
          </a:prstGeom>
          <a:ln w="508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>
            <a:extLst>
              <a:ext uri="{FF2B5EF4-FFF2-40B4-BE49-F238E27FC236}">
                <a16:creationId xmlns:a16="http://schemas.microsoft.com/office/drawing/2014/main" id="{D1623280-8CC7-4ADE-A062-E25B2B22E24F}"/>
              </a:ext>
            </a:extLst>
          </p:cNvPr>
          <p:cNvCxnSpPr>
            <a:cxnSpLocks/>
          </p:cNvCxnSpPr>
          <p:nvPr/>
        </p:nvCxnSpPr>
        <p:spPr>
          <a:xfrm>
            <a:off x="3337713" y="3519616"/>
            <a:ext cx="389473" cy="0"/>
          </a:xfrm>
          <a:prstGeom prst="straightConnector1">
            <a:avLst/>
          </a:prstGeom>
          <a:ln w="508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>
            <a:extLst>
              <a:ext uri="{FF2B5EF4-FFF2-40B4-BE49-F238E27FC236}">
                <a16:creationId xmlns:a16="http://schemas.microsoft.com/office/drawing/2014/main" id="{B8412257-8B47-432B-904B-2E1DFFD39E50}"/>
              </a:ext>
            </a:extLst>
          </p:cNvPr>
          <p:cNvCxnSpPr>
            <a:cxnSpLocks/>
          </p:cNvCxnSpPr>
          <p:nvPr/>
        </p:nvCxnSpPr>
        <p:spPr>
          <a:xfrm>
            <a:off x="4239138" y="3519616"/>
            <a:ext cx="389473" cy="0"/>
          </a:xfrm>
          <a:prstGeom prst="straightConnector1">
            <a:avLst/>
          </a:prstGeom>
          <a:ln w="508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194C5646-7A51-4FAF-ACB7-06A439E97DCF}"/>
              </a:ext>
            </a:extLst>
          </p:cNvPr>
          <p:cNvSpPr txBox="1"/>
          <p:nvPr/>
        </p:nvSpPr>
        <p:spPr>
          <a:xfrm>
            <a:off x="3399548" y="3607072"/>
            <a:ext cx="53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HF,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EF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A666289E-282D-42AA-A696-F09CE168A6E1}"/>
              </a:ext>
            </a:extLst>
          </p:cNvPr>
          <p:cNvSpPr txBox="1"/>
          <p:nvPr/>
        </p:nvSpPr>
        <p:spPr>
          <a:xfrm>
            <a:off x="4334084" y="3592114"/>
            <a:ext cx="56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HF,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EF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40" name="直線矢印コネクタ 139">
            <a:extLst>
              <a:ext uri="{FF2B5EF4-FFF2-40B4-BE49-F238E27FC236}">
                <a16:creationId xmlns:a16="http://schemas.microsoft.com/office/drawing/2014/main" id="{88084D17-57F8-438A-80CD-14E43C19342D}"/>
              </a:ext>
            </a:extLst>
          </p:cNvPr>
          <p:cNvCxnSpPr>
            <a:cxnSpLocks/>
          </p:cNvCxnSpPr>
          <p:nvPr/>
        </p:nvCxnSpPr>
        <p:spPr>
          <a:xfrm>
            <a:off x="4593624" y="2544777"/>
            <a:ext cx="0" cy="70314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1E9FBC40-AE8F-477D-BCAA-69AC3F65394F}"/>
              </a:ext>
            </a:extLst>
          </p:cNvPr>
          <p:cNvSpPr/>
          <p:nvPr/>
        </p:nvSpPr>
        <p:spPr>
          <a:xfrm>
            <a:off x="4465373" y="2883999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7219F9F1-33B1-4073-B63E-C21BB9EC861A}"/>
              </a:ext>
            </a:extLst>
          </p:cNvPr>
          <p:cNvSpPr txBox="1"/>
          <p:nvPr/>
        </p:nvSpPr>
        <p:spPr>
          <a:xfrm>
            <a:off x="4654300" y="2818974"/>
            <a:ext cx="47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EC8B45F2-DFD1-443C-B9E6-DE06B229DBC6}"/>
              </a:ext>
            </a:extLst>
          </p:cNvPr>
          <p:cNvSpPr txBox="1"/>
          <p:nvPr/>
        </p:nvSpPr>
        <p:spPr>
          <a:xfrm>
            <a:off x="4649784" y="2575496"/>
            <a:ext cx="707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PCD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D81B9DFF-C687-47AD-82CF-A3192AD0F8E7}"/>
              </a:ext>
            </a:extLst>
          </p:cNvPr>
          <p:cNvSpPr/>
          <p:nvPr/>
        </p:nvSpPr>
        <p:spPr>
          <a:xfrm>
            <a:off x="4465373" y="2627042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053E3694-0C1C-41AE-B839-3D8855D9DE82}"/>
              </a:ext>
            </a:extLst>
          </p:cNvPr>
          <p:cNvSpPr txBox="1"/>
          <p:nvPr/>
        </p:nvSpPr>
        <p:spPr>
          <a:xfrm>
            <a:off x="838200" y="5821998"/>
            <a:ext cx="110199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Abbr.) RF: Rough Filter, MF: Medium Efficiency Filter, HF: HEPA Filter, </a:t>
            </a: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</a:rPr>
              <a:t>PCD: Pressure Control Damper, 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VCD: Volume Control Damper,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AHU: Air Handling Unit, BPD: By-Pass Damper, EF: Exhaust Fan,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SF: Supply Fan, </a:t>
            </a: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BSC: Bio Safety Cabinet, AC: Autoclave, RA: Room Air conditioner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8AD36A9E-B761-455F-9E78-C398468A9A88}"/>
              </a:ext>
            </a:extLst>
          </p:cNvPr>
          <p:cNvSpPr txBox="1"/>
          <p:nvPr/>
        </p:nvSpPr>
        <p:spPr>
          <a:xfrm>
            <a:off x="2810571" y="5180535"/>
            <a:ext cx="2234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BSL3, ABSL3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E52E071C-73B5-4004-A041-6D52592415D1}"/>
              </a:ext>
            </a:extLst>
          </p:cNvPr>
          <p:cNvSpPr/>
          <p:nvPr/>
        </p:nvSpPr>
        <p:spPr>
          <a:xfrm>
            <a:off x="5318205" y="2883999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3E8D1200-CE6A-433F-951D-00656E0672CF}"/>
              </a:ext>
            </a:extLst>
          </p:cNvPr>
          <p:cNvSpPr/>
          <p:nvPr/>
        </p:nvSpPr>
        <p:spPr>
          <a:xfrm>
            <a:off x="5780336" y="2888739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5" name="直線矢印コネクタ 154">
            <a:extLst>
              <a:ext uri="{FF2B5EF4-FFF2-40B4-BE49-F238E27FC236}">
                <a16:creationId xmlns:a16="http://schemas.microsoft.com/office/drawing/2014/main" id="{3A8DC70C-0B88-4926-AE78-A37322E9EB07}"/>
              </a:ext>
            </a:extLst>
          </p:cNvPr>
          <p:cNvCxnSpPr>
            <a:cxnSpLocks/>
          </p:cNvCxnSpPr>
          <p:nvPr/>
        </p:nvCxnSpPr>
        <p:spPr>
          <a:xfrm>
            <a:off x="1335904" y="1746502"/>
            <a:ext cx="560118" cy="0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矢印コネクタ 159">
            <a:extLst>
              <a:ext uri="{FF2B5EF4-FFF2-40B4-BE49-F238E27FC236}">
                <a16:creationId xmlns:a16="http://schemas.microsoft.com/office/drawing/2014/main" id="{E472415D-682B-4924-906A-8B06F038A324}"/>
              </a:ext>
            </a:extLst>
          </p:cNvPr>
          <p:cNvCxnSpPr>
            <a:cxnSpLocks/>
          </p:cNvCxnSpPr>
          <p:nvPr/>
        </p:nvCxnSpPr>
        <p:spPr>
          <a:xfrm>
            <a:off x="1335904" y="1726375"/>
            <a:ext cx="0" cy="568145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6C455C96-44F6-44E8-94E6-4D5FC232427D}"/>
              </a:ext>
            </a:extLst>
          </p:cNvPr>
          <p:cNvSpPr/>
          <p:nvPr/>
        </p:nvSpPr>
        <p:spPr>
          <a:xfrm>
            <a:off x="9862310" y="3240490"/>
            <a:ext cx="900533" cy="1908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460BE86E-5205-48FE-8509-7749262D6C95}"/>
              </a:ext>
            </a:extLst>
          </p:cNvPr>
          <p:cNvSpPr/>
          <p:nvPr/>
        </p:nvSpPr>
        <p:spPr>
          <a:xfrm>
            <a:off x="1781448" y="1483716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3059848E-59A5-4F65-A6A6-E1356F557C41}"/>
              </a:ext>
            </a:extLst>
          </p:cNvPr>
          <p:cNvSpPr/>
          <p:nvPr/>
        </p:nvSpPr>
        <p:spPr>
          <a:xfrm>
            <a:off x="1781448" y="1235880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9" name="直線矢印コネクタ 168">
            <a:extLst>
              <a:ext uri="{FF2B5EF4-FFF2-40B4-BE49-F238E27FC236}">
                <a16:creationId xmlns:a16="http://schemas.microsoft.com/office/drawing/2014/main" id="{010B0727-FA5F-4804-89A1-C81FFE79E834}"/>
              </a:ext>
            </a:extLst>
          </p:cNvPr>
          <p:cNvCxnSpPr>
            <a:cxnSpLocks/>
          </p:cNvCxnSpPr>
          <p:nvPr/>
        </p:nvCxnSpPr>
        <p:spPr>
          <a:xfrm>
            <a:off x="1335904" y="2294520"/>
            <a:ext cx="560118" cy="0"/>
          </a:xfrm>
          <a:prstGeom prst="straightConnector1">
            <a:avLst/>
          </a:prstGeom>
          <a:ln w="508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3D3E197B-24F8-424D-AA35-2A2A0E2A27E6}"/>
              </a:ext>
            </a:extLst>
          </p:cNvPr>
          <p:cNvSpPr/>
          <p:nvPr/>
        </p:nvSpPr>
        <p:spPr>
          <a:xfrm>
            <a:off x="5318205" y="2609155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736809ED-73F4-4085-9977-A71E4A618B7C}"/>
              </a:ext>
            </a:extLst>
          </p:cNvPr>
          <p:cNvSpPr/>
          <p:nvPr/>
        </p:nvSpPr>
        <p:spPr>
          <a:xfrm>
            <a:off x="5779324" y="2609155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0D509266-114D-4B19-8889-70C99FB5E770}"/>
              </a:ext>
            </a:extLst>
          </p:cNvPr>
          <p:cNvSpPr/>
          <p:nvPr/>
        </p:nvSpPr>
        <p:spPr>
          <a:xfrm>
            <a:off x="5308415" y="1940704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594D958D-846A-48D1-A584-65697884E0DA}"/>
              </a:ext>
            </a:extLst>
          </p:cNvPr>
          <p:cNvSpPr/>
          <p:nvPr/>
        </p:nvSpPr>
        <p:spPr>
          <a:xfrm>
            <a:off x="5773318" y="1949067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61041967-842B-4B5A-91CB-534B1C3A0D26}"/>
              </a:ext>
            </a:extLst>
          </p:cNvPr>
          <p:cNvSpPr/>
          <p:nvPr/>
        </p:nvSpPr>
        <p:spPr>
          <a:xfrm>
            <a:off x="9984900" y="3976404"/>
            <a:ext cx="649942" cy="795339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038FF8EB-B91E-4A4A-AD13-DB4945177BE5}"/>
              </a:ext>
            </a:extLst>
          </p:cNvPr>
          <p:cNvSpPr/>
          <p:nvPr/>
        </p:nvSpPr>
        <p:spPr>
          <a:xfrm>
            <a:off x="9984900" y="4796959"/>
            <a:ext cx="83205" cy="328729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5A8FF19A-27FB-463B-A760-642D58C6D7F4}"/>
              </a:ext>
            </a:extLst>
          </p:cNvPr>
          <p:cNvSpPr/>
          <p:nvPr/>
        </p:nvSpPr>
        <p:spPr>
          <a:xfrm>
            <a:off x="10551637" y="4814941"/>
            <a:ext cx="83205" cy="328729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51035AB0-37F2-4EE7-931F-B034ED0AC5D8}"/>
              </a:ext>
            </a:extLst>
          </p:cNvPr>
          <p:cNvSpPr txBox="1"/>
          <p:nvPr/>
        </p:nvSpPr>
        <p:spPr>
          <a:xfrm>
            <a:off x="10039530" y="4171835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AC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85" name="直線矢印コネクタ 184">
            <a:extLst>
              <a:ext uri="{FF2B5EF4-FFF2-40B4-BE49-F238E27FC236}">
                <a16:creationId xmlns:a16="http://schemas.microsoft.com/office/drawing/2014/main" id="{229140CB-FFF8-4616-BBB5-ECD0EE536B86}"/>
              </a:ext>
            </a:extLst>
          </p:cNvPr>
          <p:cNvCxnSpPr>
            <a:cxnSpLocks/>
          </p:cNvCxnSpPr>
          <p:nvPr/>
        </p:nvCxnSpPr>
        <p:spPr>
          <a:xfrm>
            <a:off x="10047585" y="1147869"/>
            <a:ext cx="0" cy="208746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EA39CDA3-B26F-46E6-8EC8-C29CDDE44BED}"/>
              </a:ext>
            </a:extLst>
          </p:cNvPr>
          <p:cNvSpPr/>
          <p:nvPr/>
        </p:nvSpPr>
        <p:spPr>
          <a:xfrm>
            <a:off x="9929016" y="1947428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0F1A7CEB-78B6-488F-A953-FE8AA12672C0}"/>
              </a:ext>
            </a:extLst>
          </p:cNvPr>
          <p:cNvSpPr txBox="1"/>
          <p:nvPr/>
        </p:nvSpPr>
        <p:spPr>
          <a:xfrm>
            <a:off x="10095045" y="1129734"/>
            <a:ext cx="52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RF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BECFACBF-D986-4B2C-B2F4-40C23B512A8A}"/>
              </a:ext>
            </a:extLst>
          </p:cNvPr>
          <p:cNvSpPr/>
          <p:nvPr/>
        </p:nvSpPr>
        <p:spPr>
          <a:xfrm>
            <a:off x="9929016" y="1243036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9" name="直線矢印コネクタ 198">
            <a:extLst>
              <a:ext uri="{FF2B5EF4-FFF2-40B4-BE49-F238E27FC236}">
                <a16:creationId xmlns:a16="http://schemas.microsoft.com/office/drawing/2014/main" id="{B40E1D42-42FB-4985-B505-85A034F3B980}"/>
              </a:ext>
            </a:extLst>
          </p:cNvPr>
          <p:cNvCxnSpPr>
            <a:cxnSpLocks/>
          </p:cNvCxnSpPr>
          <p:nvPr/>
        </p:nvCxnSpPr>
        <p:spPr>
          <a:xfrm>
            <a:off x="10579330" y="1142385"/>
            <a:ext cx="0" cy="2092947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C726C2B8-9C53-456A-8871-D7ADDBB5623C}"/>
              </a:ext>
            </a:extLst>
          </p:cNvPr>
          <p:cNvSpPr txBox="1"/>
          <p:nvPr/>
        </p:nvSpPr>
        <p:spPr>
          <a:xfrm>
            <a:off x="10029935" y="2092272"/>
            <a:ext cx="47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S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B5342FF3-5AE2-4955-A927-BF75767F62BE}"/>
              </a:ext>
            </a:extLst>
          </p:cNvPr>
          <p:cNvSpPr txBox="1"/>
          <p:nvPr/>
        </p:nvSpPr>
        <p:spPr>
          <a:xfrm>
            <a:off x="10634554" y="1858512"/>
            <a:ext cx="47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E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C15302EE-0181-47C4-97A8-CFE6BB8FE2F0}"/>
              </a:ext>
            </a:extLst>
          </p:cNvPr>
          <p:cNvSpPr/>
          <p:nvPr/>
        </p:nvSpPr>
        <p:spPr>
          <a:xfrm>
            <a:off x="10481949" y="1940335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C2D1D67B-D6E0-4F9A-BA23-602F82391FDC}"/>
              </a:ext>
            </a:extLst>
          </p:cNvPr>
          <p:cNvSpPr txBox="1"/>
          <p:nvPr/>
        </p:nvSpPr>
        <p:spPr>
          <a:xfrm>
            <a:off x="8795657" y="5164608"/>
            <a:ext cx="3062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Autoclave room,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Machine room, Storage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7" name="正方形/長方形 206">
            <a:extLst>
              <a:ext uri="{FF2B5EF4-FFF2-40B4-BE49-F238E27FC236}">
                <a16:creationId xmlns:a16="http://schemas.microsoft.com/office/drawing/2014/main" id="{25F91C59-1FB4-4BB7-BAEE-44F057709277}"/>
              </a:ext>
            </a:extLst>
          </p:cNvPr>
          <p:cNvSpPr/>
          <p:nvPr/>
        </p:nvSpPr>
        <p:spPr>
          <a:xfrm>
            <a:off x="7431038" y="3233412"/>
            <a:ext cx="900533" cy="1908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12" name="直線矢印コネクタ 211">
            <a:extLst>
              <a:ext uri="{FF2B5EF4-FFF2-40B4-BE49-F238E27FC236}">
                <a16:creationId xmlns:a16="http://schemas.microsoft.com/office/drawing/2014/main" id="{D52D3AE2-F493-4C57-84C2-579B5B905CBA}"/>
              </a:ext>
            </a:extLst>
          </p:cNvPr>
          <p:cNvCxnSpPr>
            <a:cxnSpLocks/>
          </p:cNvCxnSpPr>
          <p:nvPr/>
        </p:nvCxnSpPr>
        <p:spPr>
          <a:xfrm>
            <a:off x="7616313" y="1140791"/>
            <a:ext cx="0" cy="208746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正方形/長方形 212">
            <a:extLst>
              <a:ext uri="{FF2B5EF4-FFF2-40B4-BE49-F238E27FC236}">
                <a16:creationId xmlns:a16="http://schemas.microsoft.com/office/drawing/2014/main" id="{15544F01-8025-4CA0-8DC2-368283A66C8A}"/>
              </a:ext>
            </a:extLst>
          </p:cNvPr>
          <p:cNvSpPr/>
          <p:nvPr/>
        </p:nvSpPr>
        <p:spPr>
          <a:xfrm>
            <a:off x="7431038" y="3737408"/>
            <a:ext cx="144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id="{7A32D94C-FD2E-4142-BBD9-4EBE4D98D784}"/>
              </a:ext>
            </a:extLst>
          </p:cNvPr>
          <p:cNvSpPr txBox="1"/>
          <p:nvPr/>
        </p:nvSpPr>
        <p:spPr>
          <a:xfrm>
            <a:off x="7663773" y="1122656"/>
            <a:ext cx="52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RF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E40DE970-7A87-4F3A-82B0-25F005B42121}"/>
              </a:ext>
            </a:extLst>
          </p:cNvPr>
          <p:cNvSpPr/>
          <p:nvPr/>
        </p:nvSpPr>
        <p:spPr>
          <a:xfrm>
            <a:off x="7512258" y="1235958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8" name="直線矢印コネクタ 217">
            <a:extLst>
              <a:ext uri="{FF2B5EF4-FFF2-40B4-BE49-F238E27FC236}">
                <a16:creationId xmlns:a16="http://schemas.microsoft.com/office/drawing/2014/main" id="{55C860B5-5609-4232-AB40-1B22A464E293}"/>
              </a:ext>
            </a:extLst>
          </p:cNvPr>
          <p:cNvCxnSpPr>
            <a:cxnSpLocks/>
          </p:cNvCxnSpPr>
          <p:nvPr/>
        </p:nvCxnSpPr>
        <p:spPr>
          <a:xfrm>
            <a:off x="8148058" y="1135307"/>
            <a:ext cx="0" cy="2092947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id="{783B6265-AF8E-445F-8648-580BF5C88E51}"/>
              </a:ext>
            </a:extLst>
          </p:cNvPr>
          <p:cNvSpPr txBox="1"/>
          <p:nvPr/>
        </p:nvSpPr>
        <p:spPr>
          <a:xfrm>
            <a:off x="7598663" y="2085194"/>
            <a:ext cx="47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S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52FE2F4E-B241-4E86-A4C0-598036D32395}"/>
              </a:ext>
            </a:extLst>
          </p:cNvPr>
          <p:cNvSpPr txBox="1"/>
          <p:nvPr/>
        </p:nvSpPr>
        <p:spPr>
          <a:xfrm>
            <a:off x="8203282" y="1851434"/>
            <a:ext cx="47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E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1" name="正方形/長方形 220">
            <a:extLst>
              <a:ext uri="{FF2B5EF4-FFF2-40B4-BE49-F238E27FC236}">
                <a16:creationId xmlns:a16="http://schemas.microsoft.com/office/drawing/2014/main" id="{F9F0230F-B43B-4941-BE1F-8C768394CDE6}"/>
              </a:ext>
            </a:extLst>
          </p:cNvPr>
          <p:cNvSpPr/>
          <p:nvPr/>
        </p:nvSpPr>
        <p:spPr>
          <a:xfrm>
            <a:off x="8021649" y="1933257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CD435E5A-4863-4A14-BE1B-D2D7BFD4A266}"/>
              </a:ext>
            </a:extLst>
          </p:cNvPr>
          <p:cNvSpPr txBox="1"/>
          <p:nvPr/>
        </p:nvSpPr>
        <p:spPr>
          <a:xfrm>
            <a:off x="5524416" y="5155706"/>
            <a:ext cx="3461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Corridor,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Control room,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Cage wash room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6" name="正方形/長方形 225">
            <a:extLst>
              <a:ext uri="{FF2B5EF4-FFF2-40B4-BE49-F238E27FC236}">
                <a16:creationId xmlns:a16="http://schemas.microsoft.com/office/drawing/2014/main" id="{16F29D99-621C-4F23-AE40-292F9ECEF914}"/>
              </a:ext>
            </a:extLst>
          </p:cNvPr>
          <p:cNvSpPr/>
          <p:nvPr/>
        </p:nvSpPr>
        <p:spPr>
          <a:xfrm>
            <a:off x="7505004" y="1947610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78846397-F367-4EA4-A403-751BA730F44B}"/>
              </a:ext>
            </a:extLst>
          </p:cNvPr>
          <p:cNvSpPr txBox="1"/>
          <p:nvPr/>
        </p:nvSpPr>
        <p:spPr>
          <a:xfrm>
            <a:off x="7550192" y="3673076"/>
            <a:ext cx="531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RA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E436092C-3AB1-4338-B4E6-E574DF48BE55}"/>
              </a:ext>
            </a:extLst>
          </p:cNvPr>
          <p:cNvSpPr/>
          <p:nvPr/>
        </p:nvSpPr>
        <p:spPr>
          <a:xfrm>
            <a:off x="1236018" y="1954776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4019866-E996-4DD9-83A1-8111D2F8BDC0}"/>
              </a:ext>
            </a:extLst>
          </p:cNvPr>
          <p:cNvSpPr txBox="1"/>
          <p:nvPr/>
        </p:nvSpPr>
        <p:spPr>
          <a:xfrm>
            <a:off x="610958" y="1808787"/>
            <a:ext cx="707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BPD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" name="吹き出し: 四角形 80">
            <a:extLst>
              <a:ext uri="{FF2B5EF4-FFF2-40B4-BE49-F238E27FC236}">
                <a16:creationId xmlns:a16="http://schemas.microsoft.com/office/drawing/2014/main" id="{716366B4-FFEC-4E9D-ACFD-736EA7CB468D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V6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04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HEPA filter casing (Reference)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053E3694-0C1C-41AE-B839-3D8855D9DE82}"/>
              </a:ext>
            </a:extLst>
          </p:cNvPr>
          <p:cNvSpPr txBox="1"/>
          <p:nvPr/>
        </p:nvSpPr>
        <p:spPr>
          <a:xfrm>
            <a:off x="568758" y="2882223"/>
            <a:ext cx="4364618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</a:rPr>
              <a:t>Note1) Casing can be manufactured by spot welding and sealing.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Note2) HEPA filter has gasket on bottom side</a:t>
            </a: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</a:rPr>
              <a:t>. </a:t>
            </a:r>
          </a:p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</a:rPr>
              <a:t>Note3) Access door has gasket. Gasket should have no seam.</a:t>
            </a:r>
          </a:p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Note4) Flange on both side of BV can be manufactured by steal plate.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Note5) Both GV should be closed except</a:t>
            </a: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</a:rPr>
              <a:t> in sterilization. Fan and hose installed between both GV to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 circulate sterilization gas.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7" name="正方形/長方形 206">
            <a:extLst>
              <a:ext uri="{FF2B5EF4-FFF2-40B4-BE49-F238E27FC236}">
                <a16:creationId xmlns:a16="http://schemas.microsoft.com/office/drawing/2014/main" id="{25F91C59-1FB4-4BB7-BAEE-44F057709277}"/>
              </a:ext>
            </a:extLst>
          </p:cNvPr>
          <p:cNvSpPr/>
          <p:nvPr/>
        </p:nvSpPr>
        <p:spPr>
          <a:xfrm>
            <a:off x="5595729" y="3676409"/>
            <a:ext cx="2159253" cy="54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18" name="直線矢印コネクタ 217">
            <a:extLst>
              <a:ext uri="{FF2B5EF4-FFF2-40B4-BE49-F238E27FC236}">
                <a16:creationId xmlns:a16="http://schemas.microsoft.com/office/drawing/2014/main" id="{55C860B5-5609-4232-AB40-1B22A464E293}"/>
              </a:ext>
            </a:extLst>
          </p:cNvPr>
          <p:cNvCxnSpPr>
            <a:cxnSpLocks/>
          </p:cNvCxnSpPr>
          <p:nvPr/>
        </p:nvCxnSpPr>
        <p:spPr>
          <a:xfrm>
            <a:off x="6666453" y="3347110"/>
            <a:ext cx="0" cy="1080000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CD435E5A-4863-4A14-BE1B-D2D7BFD4A266}"/>
              </a:ext>
            </a:extLst>
          </p:cNvPr>
          <p:cNvSpPr txBox="1"/>
          <p:nvPr/>
        </p:nvSpPr>
        <p:spPr>
          <a:xfrm>
            <a:off x="5998769" y="3761743"/>
            <a:ext cx="1335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HEPA filter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F3DDC001-931F-4F63-B11F-EF314957B899}"/>
              </a:ext>
            </a:extLst>
          </p:cNvPr>
          <p:cNvSpPr/>
          <p:nvPr/>
        </p:nvSpPr>
        <p:spPr>
          <a:xfrm>
            <a:off x="5411692" y="2425914"/>
            <a:ext cx="2520000" cy="252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09B6DFCE-8590-4833-90FC-A5E8B4A9AC6E}"/>
              </a:ext>
            </a:extLst>
          </p:cNvPr>
          <p:cNvSpPr/>
          <p:nvPr/>
        </p:nvSpPr>
        <p:spPr>
          <a:xfrm>
            <a:off x="6129674" y="4946240"/>
            <a:ext cx="1080000" cy="36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C6ED3DDA-3364-43D4-98E8-E98E5C3CBAD1}"/>
              </a:ext>
            </a:extLst>
          </p:cNvPr>
          <p:cNvSpPr/>
          <p:nvPr/>
        </p:nvSpPr>
        <p:spPr>
          <a:xfrm>
            <a:off x="5414455" y="4219058"/>
            <a:ext cx="252000" cy="108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00355FB6-6476-43DD-804E-11616E2DB218}"/>
              </a:ext>
            </a:extLst>
          </p:cNvPr>
          <p:cNvSpPr/>
          <p:nvPr/>
        </p:nvSpPr>
        <p:spPr>
          <a:xfrm>
            <a:off x="7677745" y="4217526"/>
            <a:ext cx="252000" cy="108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C85E64D6-E8CC-4400-BB60-3155FB0295AD}"/>
              </a:ext>
            </a:extLst>
          </p:cNvPr>
          <p:cNvSpPr/>
          <p:nvPr/>
        </p:nvSpPr>
        <p:spPr>
          <a:xfrm>
            <a:off x="5524661" y="3413326"/>
            <a:ext cx="36000" cy="792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28C4E5B8-E67D-4D78-AD6B-892D69E6A122}"/>
              </a:ext>
            </a:extLst>
          </p:cNvPr>
          <p:cNvSpPr/>
          <p:nvPr/>
        </p:nvSpPr>
        <p:spPr>
          <a:xfrm>
            <a:off x="5491716" y="3496074"/>
            <a:ext cx="10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1FC3BF63-8EF7-4D15-8D49-17F5B277B4B9}"/>
              </a:ext>
            </a:extLst>
          </p:cNvPr>
          <p:cNvSpPr/>
          <p:nvPr/>
        </p:nvSpPr>
        <p:spPr>
          <a:xfrm>
            <a:off x="5481674" y="3570688"/>
            <a:ext cx="2376000" cy="108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CD95D269-2CFA-4C79-A28A-EF806511B771}"/>
              </a:ext>
            </a:extLst>
          </p:cNvPr>
          <p:cNvSpPr/>
          <p:nvPr/>
        </p:nvSpPr>
        <p:spPr>
          <a:xfrm>
            <a:off x="7787210" y="3410978"/>
            <a:ext cx="36000" cy="792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CF299A3B-8974-4F19-B876-4767181F3F07}"/>
              </a:ext>
            </a:extLst>
          </p:cNvPr>
          <p:cNvSpPr/>
          <p:nvPr/>
        </p:nvSpPr>
        <p:spPr>
          <a:xfrm>
            <a:off x="7754982" y="3492107"/>
            <a:ext cx="10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DB196411-6A22-4DCD-B493-E2DBBB4FC980}"/>
              </a:ext>
            </a:extLst>
          </p:cNvPr>
          <p:cNvSpPr/>
          <p:nvPr/>
        </p:nvSpPr>
        <p:spPr>
          <a:xfrm>
            <a:off x="6135355" y="5372343"/>
            <a:ext cx="1080000" cy="36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1124F5CE-70F7-41AF-83BA-E5C16502AB04}"/>
              </a:ext>
            </a:extLst>
          </p:cNvPr>
          <p:cNvSpPr/>
          <p:nvPr/>
        </p:nvSpPr>
        <p:spPr>
          <a:xfrm>
            <a:off x="5990317" y="5308374"/>
            <a:ext cx="136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95672DB8-EB01-4EDC-83C5-F0650514FF33}"/>
              </a:ext>
            </a:extLst>
          </p:cNvPr>
          <p:cNvSpPr/>
          <p:nvPr/>
        </p:nvSpPr>
        <p:spPr>
          <a:xfrm>
            <a:off x="9065765" y="2640042"/>
            <a:ext cx="2448000" cy="1728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C59D6EC-8379-4020-8D54-81DF6628C03A}"/>
              </a:ext>
            </a:extLst>
          </p:cNvPr>
          <p:cNvSpPr/>
          <p:nvPr/>
        </p:nvSpPr>
        <p:spPr>
          <a:xfrm>
            <a:off x="4119023" y="1241330"/>
            <a:ext cx="432000" cy="43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</a:rPr>
              <a:t>PS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1038B1DF-F508-4B78-893C-093691A85CB2}"/>
              </a:ext>
            </a:extLst>
          </p:cNvPr>
          <p:cNvSpPr/>
          <p:nvPr/>
        </p:nvSpPr>
        <p:spPr>
          <a:xfrm>
            <a:off x="5990317" y="5721595"/>
            <a:ext cx="136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C6EED676-3365-4EB1-8805-EC248957D00C}"/>
              </a:ext>
            </a:extLst>
          </p:cNvPr>
          <p:cNvSpPr/>
          <p:nvPr/>
        </p:nvSpPr>
        <p:spPr>
          <a:xfrm>
            <a:off x="6126453" y="5801437"/>
            <a:ext cx="1080000" cy="36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9EA80DAD-9038-4A9D-9E88-8E5E344050AD}"/>
              </a:ext>
            </a:extLst>
          </p:cNvPr>
          <p:cNvSpPr/>
          <p:nvPr/>
        </p:nvSpPr>
        <p:spPr>
          <a:xfrm>
            <a:off x="6234453" y="5112479"/>
            <a:ext cx="864000" cy="8640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534E1A6-5DD1-464B-8ED1-7A001E3714B7}"/>
              </a:ext>
            </a:extLst>
          </p:cNvPr>
          <p:cNvSpPr txBox="1"/>
          <p:nvPr/>
        </p:nvSpPr>
        <p:spPr>
          <a:xfrm>
            <a:off x="7574366" y="5766168"/>
            <a:ext cx="56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BV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F754E2D7-A8F8-4051-ACF5-342E87E03A37}"/>
              </a:ext>
            </a:extLst>
          </p:cNvPr>
          <p:cNvSpPr/>
          <p:nvPr/>
        </p:nvSpPr>
        <p:spPr>
          <a:xfrm>
            <a:off x="7278455" y="5118168"/>
            <a:ext cx="36000" cy="648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B046595E-A621-4101-8351-F5CA20F092AD}"/>
              </a:ext>
            </a:extLst>
          </p:cNvPr>
          <p:cNvSpPr/>
          <p:nvPr/>
        </p:nvSpPr>
        <p:spPr>
          <a:xfrm>
            <a:off x="7246227" y="5199297"/>
            <a:ext cx="10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3908FE0E-8330-48AA-B54D-DD093E49C756}"/>
              </a:ext>
            </a:extLst>
          </p:cNvPr>
          <p:cNvSpPr/>
          <p:nvPr/>
        </p:nvSpPr>
        <p:spPr>
          <a:xfrm>
            <a:off x="7246227" y="5796873"/>
            <a:ext cx="10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F98AD7EC-BEC3-4ED9-867C-71B27623CC05}"/>
              </a:ext>
            </a:extLst>
          </p:cNvPr>
          <p:cNvSpPr/>
          <p:nvPr/>
        </p:nvSpPr>
        <p:spPr>
          <a:xfrm>
            <a:off x="6025193" y="5114890"/>
            <a:ext cx="36000" cy="648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89387F3E-A0A6-4366-8DF9-B127F205CABD}"/>
              </a:ext>
            </a:extLst>
          </p:cNvPr>
          <p:cNvSpPr/>
          <p:nvPr/>
        </p:nvSpPr>
        <p:spPr>
          <a:xfrm>
            <a:off x="5992965" y="5196019"/>
            <a:ext cx="10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5721D2EF-67DF-4E88-ABD2-D0104D666B07}"/>
              </a:ext>
            </a:extLst>
          </p:cNvPr>
          <p:cNvSpPr/>
          <p:nvPr/>
        </p:nvSpPr>
        <p:spPr>
          <a:xfrm>
            <a:off x="5992965" y="5793595"/>
            <a:ext cx="10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D8CD82B2-30C2-4924-BCE5-D020C8642D4D}"/>
              </a:ext>
            </a:extLst>
          </p:cNvPr>
          <p:cNvSpPr txBox="1"/>
          <p:nvPr/>
        </p:nvSpPr>
        <p:spPr>
          <a:xfrm>
            <a:off x="6006632" y="4420918"/>
            <a:ext cx="1335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Air flow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74E30BF9-B59B-4E9B-9DBD-4214A3268451}"/>
              </a:ext>
            </a:extLst>
          </p:cNvPr>
          <p:cNvSpPr/>
          <p:nvPr/>
        </p:nvSpPr>
        <p:spPr>
          <a:xfrm>
            <a:off x="9035660" y="2364688"/>
            <a:ext cx="2520000" cy="252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8214CDC8-4863-4C34-81C3-24BA6BF9368D}"/>
              </a:ext>
            </a:extLst>
          </p:cNvPr>
          <p:cNvSpPr/>
          <p:nvPr/>
        </p:nvSpPr>
        <p:spPr>
          <a:xfrm>
            <a:off x="9209765" y="2801118"/>
            <a:ext cx="2160000" cy="144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A7C66A3B-501C-4A78-8EC6-29705EA010C9}"/>
              </a:ext>
            </a:extLst>
          </p:cNvPr>
          <p:cNvCxnSpPr>
            <a:cxnSpLocks/>
          </p:cNvCxnSpPr>
          <p:nvPr/>
        </p:nvCxnSpPr>
        <p:spPr>
          <a:xfrm>
            <a:off x="8012295" y="4216409"/>
            <a:ext cx="922259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1DE8287F-5EF6-4154-A63B-EE69252FE47A}"/>
              </a:ext>
            </a:extLst>
          </p:cNvPr>
          <p:cNvSpPr txBox="1"/>
          <p:nvPr/>
        </p:nvSpPr>
        <p:spPr>
          <a:xfrm>
            <a:off x="10408410" y="1882438"/>
            <a:ext cx="161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Access hole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86FD04A9-EEC0-43EE-8B5C-6BD1A9D6B695}"/>
              </a:ext>
            </a:extLst>
          </p:cNvPr>
          <p:cNvSpPr/>
          <p:nvPr/>
        </p:nvSpPr>
        <p:spPr>
          <a:xfrm>
            <a:off x="6128698" y="1203991"/>
            <a:ext cx="1080000" cy="36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B4B1690E-4842-4245-B530-0CBCDFA4EA10}"/>
              </a:ext>
            </a:extLst>
          </p:cNvPr>
          <p:cNvSpPr/>
          <p:nvPr/>
        </p:nvSpPr>
        <p:spPr>
          <a:xfrm>
            <a:off x="6134379" y="1630094"/>
            <a:ext cx="1080000" cy="36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501A8698-88E9-4B9D-A65C-294E41BB732C}"/>
              </a:ext>
            </a:extLst>
          </p:cNvPr>
          <p:cNvSpPr/>
          <p:nvPr/>
        </p:nvSpPr>
        <p:spPr>
          <a:xfrm>
            <a:off x="5989341" y="1566125"/>
            <a:ext cx="136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645B08C0-802A-402E-B786-4087DF4E7564}"/>
              </a:ext>
            </a:extLst>
          </p:cNvPr>
          <p:cNvSpPr/>
          <p:nvPr/>
        </p:nvSpPr>
        <p:spPr>
          <a:xfrm>
            <a:off x="5989341" y="1979346"/>
            <a:ext cx="136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C36A5DDF-16DA-4D5A-8B7B-AA6F08CF3C4C}"/>
              </a:ext>
            </a:extLst>
          </p:cNvPr>
          <p:cNvSpPr/>
          <p:nvPr/>
        </p:nvSpPr>
        <p:spPr>
          <a:xfrm>
            <a:off x="6125477" y="2059188"/>
            <a:ext cx="1080000" cy="36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7" name="楕円 116">
            <a:extLst>
              <a:ext uri="{FF2B5EF4-FFF2-40B4-BE49-F238E27FC236}">
                <a16:creationId xmlns:a16="http://schemas.microsoft.com/office/drawing/2014/main" id="{5E573D55-C55C-4180-B649-C9325A310170}"/>
              </a:ext>
            </a:extLst>
          </p:cNvPr>
          <p:cNvSpPr/>
          <p:nvPr/>
        </p:nvSpPr>
        <p:spPr>
          <a:xfrm>
            <a:off x="6233477" y="1370230"/>
            <a:ext cx="864000" cy="8640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DF3FBE9F-C7D9-468D-BD14-26C7F9193A64}"/>
              </a:ext>
            </a:extLst>
          </p:cNvPr>
          <p:cNvSpPr/>
          <p:nvPr/>
        </p:nvSpPr>
        <p:spPr>
          <a:xfrm>
            <a:off x="7277479" y="1375919"/>
            <a:ext cx="36000" cy="648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18EB8677-4DAD-4EB7-9DE6-A99FCABEF45F}"/>
              </a:ext>
            </a:extLst>
          </p:cNvPr>
          <p:cNvSpPr/>
          <p:nvPr/>
        </p:nvSpPr>
        <p:spPr>
          <a:xfrm>
            <a:off x="7245251" y="1457048"/>
            <a:ext cx="10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D224DB1D-C2E0-43BE-A687-6E04286C5985}"/>
              </a:ext>
            </a:extLst>
          </p:cNvPr>
          <p:cNvSpPr/>
          <p:nvPr/>
        </p:nvSpPr>
        <p:spPr>
          <a:xfrm>
            <a:off x="7245251" y="2054624"/>
            <a:ext cx="10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70357639-F201-4ED2-B7AA-75B13008024E}"/>
              </a:ext>
            </a:extLst>
          </p:cNvPr>
          <p:cNvSpPr/>
          <p:nvPr/>
        </p:nvSpPr>
        <p:spPr>
          <a:xfrm>
            <a:off x="6024217" y="1372641"/>
            <a:ext cx="36000" cy="648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9E04D66B-3D89-4DAE-B538-8127B4349350}"/>
              </a:ext>
            </a:extLst>
          </p:cNvPr>
          <p:cNvSpPr/>
          <p:nvPr/>
        </p:nvSpPr>
        <p:spPr>
          <a:xfrm>
            <a:off x="5991989" y="1453770"/>
            <a:ext cx="10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D8842835-E8ED-495B-B6B0-15A5C9A46C13}"/>
              </a:ext>
            </a:extLst>
          </p:cNvPr>
          <p:cNvSpPr/>
          <p:nvPr/>
        </p:nvSpPr>
        <p:spPr>
          <a:xfrm>
            <a:off x="5991989" y="2051346"/>
            <a:ext cx="108000" cy="7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04DBA86F-336F-47AD-838B-75A907D92D9E}"/>
              </a:ext>
            </a:extLst>
          </p:cNvPr>
          <p:cNvCxnSpPr>
            <a:cxnSpLocks/>
            <a:stCxn id="125" idx="2"/>
          </p:cNvCxnSpPr>
          <p:nvPr/>
        </p:nvCxnSpPr>
        <p:spPr>
          <a:xfrm>
            <a:off x="9420917" y="2243854"/>
            <a:ext cx="63676" cy="3784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E7AA206A-60B9-4757-A257-E901B2D1066B}"/>
              </a:ext>
            </a:extLst>
          </p:cNvPr>
          <p:cNvSpPr txBox="1"/>
          <p:nvPr/>
        </p:nvSpPr>
        <p:spPr>
          <a:xfrm>
            <a:off x="8610990" y="1874522"/>
            <a:ext cx="161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Access door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28" name="直線矢印コネクタ 127">
            <a:extLst>
              <a:ext uri="{FF2B5EF4-FFF2-40B4-BE49-F238E27FC236}">
                <a16:creationId xmlns:a16="http://schemas.microsoft.com/office/drawing/2014/main" id="{D0C6D46C-23CB-4224-91D4-92D1605F1F93}"/>
              </a:ext>
            </a:extLst>
          </p:cNvPr>
          <p:cNvCxnSpPr>
            <a:cxnSpLocks/>
            <a:stCxn id="109" idx="2"/>
          </p:cNvCxnSpPr>
          <p:nvPr/>
        </p:nvCxnSpPr>
        <p:spPr>
          <a:xfrm flipH="1">
            <a:off x="10954329" y="2251770"/>
            <a:ext cx="264008" cy="5493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A728AEF-6E76-43CB-8DD4-DC8A2EBADBF5}"/>
              </a:ext>
            </a:extLst>
          </p:cNvPr>
          <p:cNvSpPr txBox="1"/>
          <p:nvPr/>
        </p:nvSpPr>
        <p:spPr>
          <a:xfrm>
            <a:off x="579655" y="1096476"/>
            <a:ext cx="338793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Abbr.) 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GV: Gate Valve, 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BV: Butterfly Valve, 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PG: Pressure gauge, 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PS: Pressure Sensor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3710B061-85A0-42E6-8079-CBFC6A2DAE92}"/>
              </a:ext>
            </a:extLst>
          </p:cNvPr>
          <p:cNvSpPr/>
          <p:nvPr/>
        </p:nvSpPr>
        <p:spPr>
          <a:xfrm>
            <a:off x="4635718" y="1241330"/>
            <a:ext cx="432000" cy="432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</a:rPr>
              <a:t>PG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  <p:cxnSp>
        <p:nvCxnSpPr>
          <p:cNvPr id="145" name="直線矢印コネクタ 144">
            <a:extLst>
              <a:ext uri="{FF2B5EF4-FFF2-40B4-BE49-F238E27FC236}">
                <a16:creationId xmlns:a16="http://schemas.microsoft.com/office/drawing/2014/main" id="{B8BCB22D-2FD6-459C-AC7C-401DA377CB86}"/>
              </a:ext>
            </a:extLst>
          </p:cNvPr>
          <p:cNvCxnSpPr>
            <a:cxnSpLocks/>
            <a:stCxn id="97" idx="1"/>
          </p:cNvCxnSpPr>
          <p:nvPr/>
        </p:nvCxnSpPr>
        <p:spPr>
          <a:xfrm flipH="1" flipV="1">
            <a:off x="7082902" y="5665262"/>
            <a:ext cx="491464" cy="2855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6DE7926-BBDA-4A1D-9D9F-C86944CC148F}"/>
              </a:ext>
            </a:extLst>
          </p:cNvPr>
          <p:cNvCxnSpPr>
            <a:cxnSpLocks/>
          </p:cNvCxnSpPr>
          <p:nvPr/>
        </p:nvCxnSpPr>
        <p:spPr>
          <a:xfrm>
            <a:off x="4907990" y="1673330"/>
            <a:ext cx="0" cy="4280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>
            <a:extLst>
              <a:ext uri="{FF2B5EF4-FFF2-40B4-BE49-F238E27FC236}">
                <a16:creationId xmlns:a16="http://schemas.microsoft.com/office/drawing/2014/main" id="{57FE2D05-E214-4A29-A17F-00E4B9544055}"/>
              </a:ext>
            </a:extLst>
          </p:cNvPr>
          <p:cNvCxnSpPr>
            <a:cxnSpLocks/>
          </p:cNvCxnSpPr>
          <p:nvPr/>
        </p:nvCxnSpPr>
        <p:spPr>
          <a:xfrm>
            <a:off x="5176911" y="5246087"/>
            <a:ext cx="3696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CDBB9D9D-250E-4B73-9065-EE0CF3819C1A}"/>
              </a:ext>
            </a:extLst>
          </p:cNvPr>
          <p:cNvCxnSpPr>
            <a:cxnSpLocks/>
          </p:cNvCxnSpPr>
          <p:nvPr/>
        </p:nvCxnSpPr>
        <p:spPr>
          <a:xfrm>
            <a:off x="4781379" y="1669850"/>
            <a:ext cx="0" cy="5643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7292089C-12E3-4DBB-A37F-9B628EA6E97A}"/>
              </a:ext>
            </a:extLst>
          </p:cNvPr>
          <p:cNvCxnSpPr>
            <a:cxnSpLocks/>
          </p:cNvCxnSpPr>
          <p:nvPr/>
        </p:nvCxnSpPr>
        <p:spPr>
          <a:xfrm>
            <a:off x="4405363" y="1659124"/>
            <a:ext cx="0" cy="4422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B7EDA021-0C86-431B-AD7E-60320504F216}"/>
              </a:ext>
            </a:extLst>
          </p:cNvPr>
          <p:cNvCxnSpPr>
            <a:cxnSpLocks/>
          </p:cNvCxnSpPr>
          <p:nvPr/>
        </p:nvCxnSpPr>
        <p:spPr>
          <a:xfrm>
            <a:off x="4278752" y="1655644"/>
            <a:ext cx="0" cy="5785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AEE8234C-AABD-4C3D-9005-10BCCDB9565F}"/>
              </a:ext>
            </a:extLst>
          </p:cNvPr>
          <p:cNvCxnSpPr>
            <a:cxnSpLocks/>
          </p:cNvCxnSpPr>
          <p:nvPr/>
        </p:nvCxnSpPr>
        <p:spPr>
          <a:xfrm>
            <a:off x="5176911" y="2234230"/>
            <a:ext cx="0" cy="30118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>
            <a:extLst>
              <a:ext uri="{FF2B5EF4-FFF2-40B4-BE49-F238E27FC236}">
                <a16:creationId xmlns:a16="http://schemas.microsoft.com/office/drawing/2014/main" id="{0586394E-E8BE-4186-BF53-0FB5E7B273EF}"/>
              </a:ext>
            </a:extLst>
          </p:cNvPr>
          <p:cNvCxnSpPr>
            <a:cxnSpLocks/>
          </p:cNvCxnSpPr>
          <p:nvPr/>
        </p:nvCxnSpPr>
        <p:spPr>
          <a:xfrm>
            <a:off x="5560661" y="2101414"/>
            <a:ext cx="0" cy="315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>
            <a:extLst>
              <a:ext uri="{FF2B5EF4-FFF2-40B4-BE49-F238E27FC236}">
                <a16:creationId xmlns:a16="http://schemas.microsoft.com/office/drawing/2014/main" id="{D572ED46-9205-46CE-94BB-2678E2B06D86}"/>
              </a:ext>
            </a:extLst>
          </p:cNvPr>
          <p:cNvCxnSpPr>
            <a:cxnSpLocks/>
          </p:cNvCxnSpPr>
          <p:nvPr/>
        </p:nvCxnSpPr>
        <p:spPr>
          <a:xfrm>
            <a:off x="4405363" y="2114606"/>
            <a:ext cx="11552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BF3B1953-5DA2-45F9-822E-344A5EEF60B9}"/>
              </a:ext>
            </a:extLst>
          </p:cNvPr>
          <p:cNvCxnSpPr>
            <a:cxnSpLocks/>
          </p:cNvCxnSpPr>
          <p:nvPr/>
        </p:nvCxnSpPr>
        <p:spPr>
          <a:xfrm>
            <a:off x="4256394" y="2234230"/>
            <a:ext cx="92051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2B86C152-AE71-43A0-874E-60D90079850E}"/>
              </a:ext>
            </a:extLst>
          </p:cNvPr>
          <p:cNvCxnSpPr>
            <a:cxnSpLocks/>
          </p:cNvCxnSpPr>
          <p:nvPr/>
        </p:nvCxnSpPr>
        <p:spPr>
          <a:xfrm>
            <a:off x="5562239" y="4932026"/>
            <a:ext cx="0" cy="315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6B7C834F-F638-418B-A14C-98DB35BFF604}"/>
              </a:ext>
            </a:extLst>
          </p:cNvPr>
          <p:cNvCxnSpPr>
            <a:cxnSpLocks/>
          </p:cNvCxnSpPr>
          <p:nvPr/>
        </p:nvCxnSpPr>
        <p:spPr>
          <a:xfrm>
            <a:off x="9193800" y="2801118"/>
            <a:ext cx="2160000" cy="144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CE2ACFED-8294-433B-85B1-7DB60E873CF6}"/>
              </a:ext>
            </a:extLst>
          </p:cNvPr>
          <p:cNvCxnSpPr>
            <a:cxnSpLocks/>
          </p:cNvCxnSpPr>
          <p:nvPr/>
        </p:nvCxnSpPr>
        <p:spPr>
          <a:xfrm flipV="1">
            <a:off x="9193800" y="2801118"/>
            <a:ext cx="2160000" cy="14049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2214204D-886C-4CFF-AD0A-606E318D9068}"/>
              </a:ext>
            </a:extLst>
          </p:cNvPr>
          <p:cNvSpPr/>
          <p:nvPr/>
        </p:nvSpPr>
        <p:spPr>
          <a:xfrm>
            <a:off x="5659760" y="2236932"/>
            <a:ext cx="180000" cy="18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C46CAC4A-B4B1-470E-9126-99492CAE2E77}"/>
              </a:ext>
            </a:extLst>
          </p:cNvPr>
          <p:cNvSpPr/>
          <p:nvPr/>
        </p:nvSpPr>
        <p:spPr>
          <a:xfrm>
            <a:off x="5644535" y="1882551"/>
            <a:ext cx="216000" cy="36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54012C70-4DC1-4AD3-974E-0BF1D84D1785}"/>
              </a:ext>
            </a:extLst>
          </p:cNvPr>
          <p:cNvSpPr/>
          <p:nvPr/>
        </p:nvSpPr>
        <p:spPr>
          <a:xfrm>
            <a:off x="7581658" y="4950999"/>
            <a:ext cx="180000" cy="18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EC1EF6D4-BD65-4E33-9577-0DF1F87C5F7E}"/>
              </a:ext>
            </a:extLst>
          </p:cNvPr>
          <p:cNvSpPr/>
          <p:nvPr/>
        </p:nvSpPr>
        <p:spPr>
          <a:xfrm>
            <a:off x="7571210" y="5140308"/>
            <a:ext cx="216000" cy="360000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id="{1F04904F-8209-45FB-9133-E24E90299161}"/>
              </a:ext>
            </a:extLst>
          </p:cNvPr>
          <p:cNvSpPr txBox="1"/>
          <p:nvPr/>
        </p:nvSpPr>
        <p:spPr>
          <a:xfrm>
            <a:off x="8140982" y="5246087"/>
            <a:ext cx="566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G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V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87" name="直線矢印コネクタ 186">
            <a:extLst>
              <a:ext uri="{FF2B5EF4-FFF2-40B4-BE49-F238E27FC236}">
                <a16:creationId xmlns:a16="http://schemas.microsoft.com/office/drawing/2014/main" id="{F3828341-185D-4375-8E17-E31141FCB45B}"/>
              </a:ext>
            </a:extLst>
          </p:cNvPr>
          <p:cNvCxnSpPr>
            <a:cxnSpLocks/>
            <a:stCxn id="184" idx="1"/>
            <a:endCxn id="183" idx="3"/>
          </p:cNvCxnSpPr>
          <p:nvPr/>
        </p:nvCxnSpPr>
        <p:spPr>
          <a:xfrm flipH="1" flipV="1">
            <a:off x="7787210" y="5320308"/>
            <a:ext cx="353772" cy="1104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28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Drainage water system (Reference)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053E3694-0C1C-41AE-B839-3D8855D9DE82}"/>
              </a:ext>
            </a:extLst>
          </p:cNvPr>
          <p:cNvSpPr txBox="1"/>
          <p:nvPr/>
        </p:nvSpPr>
        <p:spPr>
          <a:xfrm>
            <a:off x="660489" y="1148334"/>
            <a:ext cx="264786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Abbr.) 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HW: Hand Wash, 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SP: Shower Pan, 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DT: Dunk Tank, 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AC: Autoclave, 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ST: Storage Tank, 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HF: </a:t>
            </a: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</a:rPr>
              <a:t>HEPA Filter, </a:t>
            </a:r>
          </a:p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</a:rPr>
              <a:t>P: Pump, 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WTS: Water Treatment System</a:t>
            </a:r>
          </a:p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PDS: Public Drainage System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6C455C96-44F6-44E8-94E6-4D5FC232427D}"/>
              </a:ext>
            </a:extLst>
          </p:cNvPr>
          <p:cNvSpPr/>
          <p:nvPr/>
        </p:nvSpPr>
        <p:spPr>
          <a:xfrm>
            <a:off x="3540999" y="1748248"/>
            <a:ext cx="2592000" cy="1944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61041967-842B-4B5A-91CB-534B1C3A0D26}"/>
              </a:ext>
            </a:extLst>
          </p:cNvPr>
          <p:cNvSpPr/>
          <p:nvPr/>
        </p:nvSpPr>
        <p:spPr>
          <a:xfrm>
            <a:off x="6484926" y="2506631"/>
            <a:ext cx="648000" cy="792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038FF8EB-B91E-4A4A-AD13-DB4945177BE5}"/>
              </a:ext>
            </a:extLst>
          </p:cNvPr>
          <p:cNvSpPr/>
          <p:nvPr/>
        </p:nvSpPr>
        <p:spPr>
          <a:xfrm>
            <a:off x="6484926" y="3299049"/>
            <a:ext cx="72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5A8FF19A-27FB-463B-A760-642D58C6D7F4}"/>
              </a:ext>
            </a:extLst>
          </p:cNvPr>
          <p:cNvSpPr/>
          <p:nvPr/>
        </p:nvSpPr>
        <p:spPr>
          <a:xfrm>
            <a:off x="7065731" y="3302963"/>
            <a:ext cx="72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51035AB0-37F2-4EE7-931F-B034ED0AC5D8}"/>
              </a:ext>
            </a:extLst>
          </p:cNvPr>
          <p:cNvSpPr txBox="1"/>
          <p:nvPr/>
        </p:nvSpPr>
        <p:spPr>
          <a:xfrm>
            <a:off x="6509003" y="2663470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AC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85" name="直線矢印コネクタ 184">
            <a:extLst>
              <a:ext uri="{FF2B5EF4-FFF2-40B4-BE49-F238E27FC236}">
                <a16:creationId xmlns:a16="http://schemas.microsoft.com/office/drawing/2014/main" id="{229140CB-FFF8-4616-BBB5-ECD0EE536B86}"/>
              </a:ext>
            </a:extLst>
          </p:cNvPr>
          <p:cNvCxnSpPr>
            <a:cxnSpLocks/>
          </p:cNvCxnSpPr>
          <p:nvPr/>
        </p:nvCxnSpPr>
        <p:spPr>
          <a:xfrm>
            <a:off x="4365454" y="3843317"/>
            <a:ext cx="0" cy="972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0F1A7CEB-78B6-488F-A953-FE8AA12672C0}"/>
              </a:ext>
            </a:extLst>
          </p:cNvPr>
          <p:cNvSpPr txBox="1"/>
          <p:nvPr/>
        </p:nvSpPr>
        <p:spPr>
          <a:xfrm>
            <a:off x="10329837" y="1827532"/>
            <a:ext cx="52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P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BECFACBF-D986-4B2C-B2F4-40C23B512A8A}"/>
              </a:ext>
            </a:extLst>
          </p:cNvPr>
          <p:cNvSpPr/>
          <p:nvPr/>
        </p:nvSpPr>
        <p:spPr>
          <a:xfrm>
            <a:off x="9456364" y="2114890"/>
            <a:ext cx="21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C2D1D67B-D6E0-4F9A-BA23-602F82391FDC}"/>
              </a:ext>
            </a:extLst>
          </p:cNvPr>
          <p:cNvSpPr txBox="1"/>
          <p:nvPr/>
        </p:nvSpPr>
        <p:spPr>
          <a:xfrm>
            <a:off x="6035017" y="1039902"/>
            <a:ext cx="1483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Autoclave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room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32C44330-C875-488D-8D10-6CA13BBA30C9}"/>
              </a:ext>
            </a:extLst>
          </p:cNvPr>
          <p:cNvSpPr/>
          <p:nvPr/>
        </p:nvSpPr>
        <p:spPr>
          <a:xfrm>
            <a:off x="6135668" y="1745995"/>
            <a:ext cx="1260000" cy="1944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F68CCB6F-B59F-4FD0-9256-6A56848569F1}"/>
              </a:ext>
            </a:extLst>
          </p:cNvPr>
          <p:cNvSpPr/>
          <p:nvPr/>
        </p:nvSpPr>
        <p:spPr>
          <a:xfrm>
            <a:off x="4003094" y="3049741"/>
            <a:ext cx="360000" cy="108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AA86FA6D-B23C-4D79-BA78-59483B55491E}"/>
              </a:ext>
            </a:extLst>
          </p:cNvPr>
          <p:cNvSpPr/>
          <p:nvPr/>
        </p:nvSpPr>
        <p:spPr>
          <a:xfrm>
            <a:off x="5583540" y="3036183"/>
            <a:ext cx="288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B80305B-0ED9-46FF-A4D0-B1D0EB95DDA6}"/>
              </a:ext>
            </a:extLst>
          </p:cNvPr>
          <p:cNvSpPr txBox="1"/>
          <p:nvPr/>
        </p:nvSpPr>
        <p:spPr>
          <a:xfrm>
            <a:off x="3899725" y="2663470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HW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D8E4148E-7340-4D9C-ACFF-98497F577D76}"/>
              </a:ext>
            </a:extLst>
          </p:cNvPr>
          <p:cNvCxnSpPr>
            <a:cxnSpLocks/>
          </p:cNvCxnSpPr>
          <p:nvPr/>
        </p:nvCxnSpPr>
        <p:spPr>
          <a:xfrm>
            <a:off x="6806851" y="3317992"/>
            <a:ext cx="0" cy="1368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8EA3DD0C-DE5B-4BB0-AAC8-C8C7DA74441B}"/>
              </a:ext>
            </a:extLst>
          </p:cNvPr>
          <p:cNvSpPr/>
          <p:nvPr/>
        </p:nvSpPr>
        <p:spPr>
          <a:xfrm>
            <a:off x="4598406" y="3575769"/>
            <a:ext cx="576000" cy="108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721799F-F821-42AC-9B16-A02D33ABDB71}"/>
              </a:ext>
            </a:extLst>
          </p:cNvPr>
          <p:cNvSpPr txBox="1"/>
          <p:nvPr/>
        </p:nvSpPr>
        <p:spPr>
          <a:xfrm>
            <a:off x="4661226" y="3206437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SP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7B146F98-4C82-40EA-917B-D54D795F6318}"/>
              </a:ext>
            </a:extLst>
          </p:cNvPr>
          <p:cNvCxnSpPr>
            <a:cxnSpLocks/>
          </p:cNvCxnSpPr>
          <p:nvPr/>
        </p:nvCxnSpPr>
        <p:spPr>
          <a:xfrm>
            <a:off x="4183093" y="3168149"/>
            <a:ext cx="0" cy="1656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EB4788F5-0BDD-4146-ADFB-7C9039B20DDC}"/>
              </a:ext>
            </a:extLst>
          </p:cNvPr>
          <p:cNvCxnSpPr>
            <a:cxnSpLocks/>
          </p:cNvCxnSpPr>
          <p:nvPr/>
        </p:nvCxnSpPr>
        <p:spPr>
          <a:xfrm>
            <a:off x="4886406" y="3683769"/>
            <a:ext cx="0" cy="1116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DEDC3F4B-6AFC-4CCA-A67E-535504E17B5E}"/>
              </a:ext>
            </a:extLst>
          </p:cNvPr>
          <p:cNvCxnSpPr>
            <a:cxnSpLocks/>
          </p:cNvCxnSpPr>
          <p:nvPr/>
        </p:nvCxnSpPr>
        <p:spPr>
          <a:xfrm flipV="1">
            <a:off x="4183092" y="4830603"/>
            <a:ext cx="5256000" cy="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A969BD6F-700B-4D14-B0AC-0B202A968952}"/>
              </a:ext>
            </a:extLst>
          </p:cNvPr>
          <p:cNvCxnSpPr>
            <a:cxnSpLocks/>
          </p:cNvCxnSpPr>
          <p:nvPr/>
        </p:nvCxnSpPr>
        <p:spPr>
          <a:xfrm>
            <a:off x="6806850" y="4668276"/>
            <a:ext cx="2628000" cy="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8329E672-1C1C-471F-8114-11B098CDAC3C}"/>
              </a:ext>
            </a:extLst>
          </p:cNvPr>
          <p:cNvCxnSpPr>
            <a:cxnSpLocks/>
          </p:cNvCxnSpPr>
          <p:nvPr/>
        </p:nvCxnSpPr>
        <p:spPr>
          <a:xfrm>
            <a:off x="4363093" y="3855741"/>
            <a:ext cx="4572000" cy="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ED837B8D-EBB8-46F6-B1F9-E1790A89F9C0}"/>
              </a:ext>
            </a:extLst>
          </p:cNvPr>
          <p:cNvSpPr txBox="1"/>
          <p:nvPr/>
        </p:nvSpPr>
        <p:spPr>
          <a:xfrm>
            <a:off x="3763246" y="1037509"/>
            <a:ext cx="223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Lab room, Anteroom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B9D73095-3569-4794-86CA-AC654B8E0DD8}"/>
              </a:ext>
            </a:extLst>
          </p:cNvPr>
          <p:cNvSpPr txBox="1"/>
          <p:nvPr/>
        </p:nvSpPr>
        <p:spPr>
          <a:xfrm>
            <a:off x="5458887" y="2661122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DT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6BE5596E-183B-471F-A004-F3BFB6475B5B}"/>
              </a:ext>
            </a:extLst>
          </p:cNvPr>
          <p:cNvSpPr/>
          <p:nvPr/>
        </p:nvSpPr>
        <p:spPr>
          <a:xfrm>
            <a:off x="8814113" y="1745995"/>
            <a:ext cx="2592000" cy="1944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AE5C0B6E-89C6-435A-A3F2-1D626EBB40CD}"/>
              </a:ext>
            </a:extLst>
          </p:cNvPr>
          <p:cNvSpPr txBox="1"/>
          <p:nvPr/>
        </p:nvSpPr>
        <p:spPr>
          <a:xfrm>
            <a:off x="8960765" y="1039350"/>
            <a:ext cx="223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Water treatment room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6430BDC7-DEDA-4EAD-8CC6-98C3CE0F9FB9}"/>
              </a:ext>
            </a:extLst>
          </p:cNvPr>
          <p:cNvSpPr/>
          <p:nvPr/>
        </p:nvSpPr>
        <p:spPr>
          <a:xfrm>
            <a:off x="10270454" y="2512330"/>
            <a:ext cx="648000" cy="792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32CE9498-8B2F-4CAD-BF75-6EF049E1B809}"/>
              </a:ext>
            </a:extLst>
          </p:cNvPr>
          <p:cNvSpPr txBox="1"/>
          <p:nvPr/>
        </p:nvSpPr>
        <p:spPr>
          <a:xfrm>
            <a:off x="10269613" y="2668356"/>
            <a:ext cx="670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WTS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C6EC26DB-C2A6-45A4-91A0-8C99688338E6}"/>
              </a:ext>
            </a:extLst>
          </p:cNvPr>
          <p:cNvSpPr/>
          <p:nvPr/>
        </p:nvSpPr>
        <p:spPr>
          <a:xfrm>
            <a:off x="10280163" y="3311027"/>
            <a:ext cx="72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E2E61E83-EBFA-461D-AE42-C3212398D3C5}"/>
              </a:ext>
            </a:extLst>
          </p:cNvPr>
          <p:cNvSpPr/>
          <p:nvPr/>
        </p:nvSpPr>
        <p:spPr>
          <a:xfrm>
            <a:off x="10846454" y="3314941"/>
            <a:ext cx="72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11" name="直線矢印コネクタ 110">
            <a:extLst>
              <a:ext uri="{FF2B5EF4-FFF2-40B4-BE49-F238E27FC236}">
                <a16:creationId xmlns:a16="http://schemas.microsoft.com/office/drawing/2014/main" id="{67E80E80-ABE8-4B2C-B4AB-CD9DDFC7D2B1}"/>
              </a:ext>
            </a:extLst>
          </p:cNvPr>
          <p:cNvCxnSpPr>
            <a:cxnSpLocks/>
          </p:cNvCxnSpPr>
          <p:nvPr/>
        </p:nvCxnSpPr>
        <p:spPr>
          <a:xfrm>
            <a:off x="10595558" y="3317993"/>
            <a:ext cx="0" cy="1224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CA9ED945-EE89-4331-A7D4-AEF851A365E8}"/>
              </a:ext>
            </a:extLst>
          </p:cNvPr>
          <p:cNvSpPr/>
          <p:nvPr/>
        </p:nvSpPr>
        <p:spPr>
          <a:xfrm>
            <a:off x="9431367" y="4245886"/>
            <a:ext cx="648000" cy="792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4698D379-AFBB-45C2-80E7-0EF1A386CC72}"/>
              </a:ext>
            </a:extLst>
          </p:cNvPr>
          <p:cNvSpPr txBox="1"/>
          <p:nvPr/>
        </p:nvSpPr>
        <p:spPr>
          <a:xfrm>
            <a:off x="9431371" y="4265886"/>
            <a:ext cx="670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ST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17" name="直線矢印コネクタ 116">
            <a:extLst>
              <a:ext uri="{FF2B5EF4-FFF2-40B4-BE49-F238E27FC236}">
                <a16:creationId xmlns:a16="http://schemas.microsoft.com/office/drawing/2014/main" id="{C2A808E8-297A-417B-BE73-FF98F309B4CE}"/>
              </a:ext>
            </a:extLst>
          </p:cNvPr>
          <p:cNvCxnSpPr>
            <a:cxnSpLocks/>
          </p:cNvCxnSpPr>
          <p:nvPr/>
        </p:nvCxnSpPr>
        <p:spPr>
          <a:xfrm>
            <a:off x="9943370" y="2612083"/>
            <a:ext cx="0" cy="2340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矢印コネクタ 118">
            <a:extLst>
              <a:ext uri="{FF2B5EF4-FFF2-40B4-BE49-F238E27FC236}">
                <a16:creationId xmlns:a16="http://schemas.microsoft.com/office/drawing/2014/main" id="{8266CA27-9C5A-4BC7-928E-7792920FB457}"/>
              </a:ext>
            </a:extLst>
          </p:cNvPr>
          <p:cNvCxnSpPr>
            <a:cxnSpLocks/>
          </p:cNvCxnSpPr>
          <p:nvPr/>
        </p:nvCxnSpPr>
        <p:spPr>
          <a:xfrm>
            <a:off x="9957884" y="2647655"/>
            <a:ext cx="324000" cy="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矢印コネクタ 120">
            <a:extLst>
              <a:ext uri="{FF2B5EF4-FFF2-40B4-BE49-F238E27FC236}">
                <a16:creationId xmlns:a16="http://schemas.microsoft.com/office/drawing/2014/main" id="{2D447119-4436-4E47-B25C-F5CA02F23DBE}"/>
              </a:ext>
            </a:extLst>
          </p:cNvPr>
          <p:cNvCxnSpPr>
            <a:cxnSpLocks/>
          </p:cNvCxnSpPr>
          <p:nvPr/>
        </p:nvCxnSpPr>
        <p:spPr>
          <a:xfrm>
            <a:off x="9563915" y="2402890"/>
            <a:ext cx="0" cy="1836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0E1AD46E-0CE4-4B73-AAC6-05CFDAF69285}"/>
              </a:ext>
            </a:extLst>
          </p:cNvPr>
          <p:cNvSpPr/>
          <p:nvPr/>
        </p:nvSpPr>
        <p:spPr>
          <a:xfrm>
            <a:off x="10486544" y="2117680"/>
            <a:ext cx="21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0629FA14-2F75-461C-835E-4A9BC5F9426D}"/>
              </a:ext>
            </a:extLst>
          </p:cNvPr>
          <p:cNvSpPr txBox="1"/>
          <p:nvPr/>
        </p:nvSpPr>
        <p:spPr>
          <a:xfrm>
            <a:off x="10870168" y="4358671"/>
            <a:ext cx="136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PDS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A0C4F7AD-19AD-4AC3-8102-D57DE1BDBDB3}"/>
              </a:ext>
            </a:extLst>
          </p:cNvPr>
          <p:cNvSpPr txBox="1"/>
          <p:nvPr/>
        </p:nvSpPr>
        <p:spPr>
          <a:xfrm>
            <a:off x="9294375" y="1824737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HF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28" name="直線矢印コネクタ 127">
            <a:extLst>
              <a:ext uri="{FF2B5EF4-FFF2-40B4-BE49-F238E27FC236}">
                <a16:creationId xmlns:a16="http://schemas.microsoft.com/office/drawing/2014/main" id="{66A14275-F70B-4606-B8B1-5A0A20EC162C}"/>
              </a:ext>
            </a:extLst>
          </p:cNvPr>
          <p:cNvCxnSpPr>
            <a:cxnSpLocks/>
          </p:cNvCxnSpPr>
          <p:nvPr/>
        </p:nvCxnSpPr>
        <p:spPr>
          <a:xfrm>
            <a:off x="8946247" y="2676683"/>
            <a:ext cx="0" cy="1188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矢印コネクタ 133">
            <a:extLst>
              <a:ext uri="{FF2B5EF4-FFF2-40B4-BE49-F238E27FC236}">
                <a16:creationId xmlns:a16="http://schemas.microsoft.com/office/drawing/2014/main" id="{F38B9CC5-E4F3-4666-8EBA-B26B9E69036E}"/>
              </a:ext>
            </a:extLst>
          </p:cNvPr>
          <p:cNvCxnSpPr>
            <a:cxnSpLocks/>
          </p:cNvCxnSpPr>
          <p:nvPr/>
        </p:nvCxnSpPr>
        <p:spPr>
          <a:xfrm>
            <a:off x="8921976" y="2659370"/>
            <a:ext cx="648000" cy="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>
            <a:extLst>
              <a:ext uri="{FF2B5EF4-FFF2-40B4-BE49-F238E27FC236}">
                <a16:creationId xmlns:a16="http://schemas.microsoft.com/office/drawing/2014/main" id="{AC9046EB-0434-41B7-8C41-64F36E5BA6A5}"/>
              </a:ext>
            </a:extLst>
          </p:cNvPr>
          <p:cNvCxnSpPr>
            <a:cxnSpLocks/>
          </p:cNvCxnSpPr>
          <p:nvPr/>
        </p:nvCxnSpPr>
        <p:spPr>
          <a:xfrm>
            <a:off x="5727540" y="3396855"/>
            <a:ext cx="0" cy="1404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BF1EF278-BB45-401F-AF59-0001C4857DA2}"/>
              </a:ext>
            </a:extLst>
          </p:cNvPr>
          <p:cNvSpPr txBox="1"/>
          <p:nvPr/>
        </p:nvSpPr>
        <p:spPr>
          <a:xfrm>
            <a:off x="705098" y="5097697"/>
            <a:ext cx="1101996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Note1) DT’s drainage water can be connected directly with PDS.</a:t>
            </a:r>
          </a:p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Note2) If AC is anti-bio-hazard type, its d</a:t>
            </a: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</a:rPr>
              <a:t>rainage water can be connected directly with PDS.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Note3) AC’s drainage water is very hot and has pressure.</a:t>
            </a:r>
          </a:p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Note4) Drainage system piping under floor had better be installed in trench.</a:t>
            </a:r>
          </a:p>
          <a:p>
            <a:pPr lvl="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Note5) </a:t>
            </a: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HW, SP should have trap. Its water seal height should be 75mm or more.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1985EA7D-0B29-446C-A0E2-7274CF1887F1}"/>
              </a:ext>
            </a:extLst>
          </p:cNvPr>
          <p:cNvSpPr txBox="1"/>
          <p:nvPr/>
        </p:nvSpPr>
        <p:spPr>
          <a:xfrm>
            <a:off x="3208511" y="3785395"/>
            <a:ext cx="1018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Vent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2F4C59B-CF1C-4D9B-975E-D0DE59C1C1A4}"/>
              </a:ext>
            </a:extLst>
          </p:cNvPr>
          <p:cNvSpPr/>
          <p:nvPr/>
        </p:nvSpPr>
        <p:spPr>
          <a:xfrm>
            <a:off x="7478238" y="1738741"/>
            <a:ext cx="1260000" cy="1944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313D0EF-48C7-4E34-B071-6869E38F5C60}"/>
              </a:ext>
            </a:extLst>
          </p:cNvPr>
          <p:cNvSpPr txBox="1"/>
          <p:nvPr/>
        </p:nvSpPr>
        <p:spPr>
          <a:xfrm>
            <a:off x="7363074" y="887508"/>
            <a:ext cx="1483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Cage Wash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room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吹き出し: 四角形 49">
            <a:extLst>
              <a:ext uri="{FF2B5EF4-FFF2-40B4-BE49-F238E27FC236}">
                <a16:creationId xmlns:a16="http://schemas.microsoft.com/office/drawing/2014/main" id="{8BC221DD-F92F-4142-B073-0592410A9A10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V6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359BAE6-94CB-409E-AD2F-90DD20DCD361}"/>
              </a:ext>
            </a:extLst>
          </p:cNvPr>
          <p:cNvSpPr/>
          <p:nvPr/>
        </p:nvSpPr>
        <p:spPr>
          <a:xfrm>
            <a:off x="7753431" y="3028928"/>
            <a:ext cx="576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5AC98280-5F8B-4778-98B4-2840626880EA}"/>
              </a:ext>
            </a:extLst>
          </p:cNvPr>
          <p:cNvCxnSpPr>
            <a:cxnSpLocks/>
          </p:cNvCxnSpPr>
          <p:nvPr/>
        </p:nvCxnSpPr>
        <p:spPr>
          <a:xfrm>
            <a:off x="8042571" y="3389600"/>
            <a:ext cx="0" cy="1152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AAC41BF-DE16-4361-B26D-115B581BD2CF}"/>
              </a:ext>
            </a:extLst>
          </p:cNvPr>
          <p:cNvSpPr txBox="1"/>
          <p:nvPr/>
        </p:nvSpPr>
        <p:spPr>
          <a:xfrm>
            <a:off x="7599744" y="2653868"/>
            <a:ext cx="845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Sink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F288D088-490A-4891-BB1B-FC6EFACB396B}"/>
              </a:ext>
            </a:extLst>
          </p:cNvPr>
          <p:cNvCxnSpPr>
            <a:cxnSpLocks/>
          </p:cNvCxnSpPr>
          <p:nvPr/>
        </p:nvCxnSpPr>
        <p:spPr>
          <a:xfrm>
            <a:off x="8052465" y="4526224"/>
            <a:ext cx="720000" cy="0"/>
          </a:xfrm>
          <a:prstGeom prst="straightConnector1">
            <a:avLst/>
          </a:prstGeom>
          <a:ln w="444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6F7C6FC-8718-4741-B44D-252D7159DCD6}"/>
              </a:ext>
            </a:extLst>
          </p:cNvPr>
          <p:cNvSpPr txBox="1"/>
          <p:nvPr/>
        </p:nvSpPr>
        <p:spPr>
          <a:xfrm>
            <a:off x="8324849" y="4346627"/>
            <a:ext cx="136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PDS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7201A2AD-30B1-4723-A105-81AFF088A53F}"/>
              </a:ext>
            </a:extLst>
          </p:cNvPr>
          <p:cNvCxnSpPr>
            <a:cxnSpLocks/>
          </p:cNvCxnSpPr>
          <p:nvPr/>
        </p:nvCxnSpPr>
        <p:spPr>
          <a:xfrm>
            <a:off x="10590663" y="4532109"/>
            <a:ext cx="720000" cy="0"/>
          </a:xfrm>
          <a:prstGeom prst="straightConnector1">
            <a:avLst/>
          </a:prstGeom>
          <a:ln w="444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8C3B78FF-B00D-4E37-9804-829EFB60F68A}"/>
              </a:ext>
            </a:extLst>
          </p:cNvPr>
          <p:cNvCxnSpPr>
            <a:cxnSpLocks/>
          </p:cNvCxnSpPr>
          <p:nvPr/>
        </p:nvCxnSpPr>
        <p:spPr>
          <a:xfrm>
            <a:off x="6993161" y="3999930"/>
            <a:ext cx="0" cy="648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F9EEF653-F491-4A8E-939A-E39045E35383}"/>
              </a:ext>
            </a:extLst>
          </p:cNvPr>
          <p:cNvCxnSpPr>
            <a:cxnSpLocks/>
          </p:cNvCxnSpPr>
          <p:nvPr/>
        </p:nvCxnSpPr>
        <p:spPr>
          <a:xfrm>
            <a:off x="8234131" y="4166794"/>
            <a:ext cx="0" cy="360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92511402-8A13-49E5-B688-386FE38CA880}"/>
              </a:ext>
            </a:extLst>
          </p:cNvPr>
          <p:cNvCxnSpPr>
            <a:cxnSpLocks/>
          </p:cNvCxnSpPr>
          <p:nvPr/>
        </p:nvCxnSpPr>
        <p:spPr>
          <a:xfrm>
            <a:off x="6960288" y="4002971"/>
            <a:ext cx="2160000" cy="0"/>
          </a:xfrm>
          <a:prstGeom prst="straightConnector1">
            <a:avLst/>
          </a:prstGeom>
          <a:ln w="44450">
            <a:headEnd type="none" w="sm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22954B42-21F9-4545-A4F9-4A6A1F89FDD5}"/>
              </a:ext>
            </a:extLst>
          </p:cNvPr>
          <p:cNvCxnSpPr>
            <a:cxnSpLocks/>
          </p:cNvCxnSpPr>
          <p:nvPr/>
        </p:nvCxnSpPr>
        <p:spPr>
          <a:xfrm>
            <a:off x="8234130" y="4154963"/>
            <a:ext cx="3384000" cy="0"/>
          </a:xfrm>
          <a:prstGeom prst="straightConnector1">
            <a:avLst/>
          </a:prstGeom>
          <a:ln w="444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6FA0F32B-8D86-4FA5-A172-D3ACEAB32263}"/>
              </a:ext>
            </a:extLst>
          </p:cNvPr>
          <p:cNvCxnSpPr>
            <a:cxnSpLocks/>
          </p:cNvCxnSpPr>
          <p:nvPr/>
        </p:nvCxnSpPr>
        <p:spPr>
          <a:xfrm>
            <a:off x="10597676" y="2377715"/>
            <a:ext cx="0" cy="144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896C62E9-C737-4FA0-8E40-FD1D427F1BA4}"/>
              </a:ext>
            </a:extLst>
          </p:cNvPr>
          <p:cNvCxnSpPr>
            <a:cxnSpLocks/>
          </p:cNvCxnSpPr>
          <p:nvPr/>
        </p:nvCxnSpPr>
        <p:spPr>
          <a:xfrm>
            <a:off x="11595359" y="2623521"/>
            <a:ext cx="0" cy="1512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DE4BD359-A521-47ED-A114-404CC5FD8C1C}"/>
              </a:ext>
            </a:extLst>
          </p:cNvPr>
          <p:cNvCxnSpPr>
            <a:cxnSpLocks/>
          </p:cNvCxnSpPr>
          <p:nvPr/>
        </p:nvCxnSpPr>
        <p:spPr>
          <a:xfrm>
            <a:off x="11582593" y="2620812"/>
            <a:ext cx="180000" cy="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A83978DE-7B88-4A54-BCBE-EF0886F13331}"/>
              </a:ext>
            </a:extLst>
          </p:cNvPr>
          <p:cNvCxnSpPr>
            <a:cxnSpLocks/>
          </p:cNvCxnSpPr>
          <p:nvPr/>
        </p:nvCxnSpPr>
        <p:spPr>
          <a:xfrm>
            <a:off x="11746269" y="2594083"/>
            <a:ext cx="0" cy="180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5A4073A3-5C08-4DFC-B214-EA283C90E277}"/>
              </a:ext>
            </a:extLst>
          </p:cNvPr>
          <p:cNvCxnSpPr>
            <a:cxnSpLocks/>
          </p:cNvCxnSpPr>
          <p:nvPr/>
        </p:nvCxnSpPr>
        <p:spPr>
          <a:xfrm>
            <a:off x="9113161" y="2422691"/>
            <a:ext cx="0" cy="1584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A4603ED8-C875-44FA-9B3C-ADEEACB7929A}"/>
              </a:ext>
            </a:extLst>
          </p:cNvPr>
          <p:cNvSpPr/>
          <p:nvPr/>
        </p:nvSpPr>
        <p:spPr>
          <a:xfrm>
            <a:off x="8999166" y="2122146"/>
            <a:ext cx="21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3BEB30-07D9-4ECF-807B-510B13263752}"/>
              </a:ext>
            </a:extLst>
          </p:cNvPr>
          <p:cNvSpPr txBox="1"/>
          <p:nvPr/>
        </p:nvSpPr>
        <p:spPr>
          <a:xfrm>
            <a:off x="8837177" y="1831993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HF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609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3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Control &amp; Monitor system (Reference)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761DCE8D-2C57-420E-873B-28C3AAF04E64}"/>
              </a:ext>
            </a:extLst>
          </p:cNvPr>
          <p:cNvCxnSpPr>
            <a:cxnSpLocks/>
          </p:cNvCxnSpPr>
          <p:nvPr/>
        </p:nvCxnSpPr>
        <p:spPr>
          <a:xfrm flipH="1">
            <a:off x="2698927" y="3611719"/>
            <a:ext cx="898" cy="56971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D8C3ED-8437-43DA-9279-CD407E54ED75}"/>
              </a:ext>
            </a:extLst>
          </p:cNvPr>
          <p:cNvCxnSpPr>
            <a:cxnSpLocks/>
          </p:cNvCxnSpPr>
          <p:nvPr/>
        </p:nvCxnSpPr>
        <p:spPr>
          <a:xfrm>
            <a:off x="5003824" y="3613198"/>
            <a:ext cx="4379" cy="567025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A57A7B69-8E46-410B-8D23-5756FD320E36}"/>
              </a:ext>
            </a:extLst>
          </p:cNvPr>
          <p:cNvCxnSpPr>
            <a:cxnSpLocks/>
          </p:cNvCxnSpPr>
          <p:nvPr/>
        </p:nvCxnSpPr>
        <p:spPr>
          <a:xfrm>
            <a:off x="9610742" y="3612902"/>
            <a:ext cx="6247" cy="57166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>
            <a:extLst>
              <a:ext uri="{FF2B5EF4-FFF2-40B4-BE49-F238E27FC236}">
                <a16:creationId xmlns:a16="http://schemas.microsoft.com/office/drawing/2014/main" id="{366FADAF-70DD-4B8E-80B8-19F22A274909}"/>
              </a:ext>
            </a:extLst>
          </p:cNvPr>
          <p:cNvCxnSpPr>
            <a:cxnSpLocks/>
          </p:cNvCxnSpPr>
          <p:nvPr/>
        </p:nvCxnSpPr>
        <p:spPr>
          <a:xfrm>
            <a:off x="7308402" y="3613142"/>
            <a:ext cx="4587" cy="57088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0A53EBC-BADC-411B-A3EF-E797538F407A}"/>
              </a:ext>
            </a:extLst>
          </p:cNvPr>
          <p:cNvSpPr txBox="1"/>
          <p:nvPr/>
        </p:nvSpPr>
        <p:spPr>
          <a:xfrm>
            <a:off x="838200" y="6232213"/>
            <a:ext cx="110199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Abbr.) PLC: Programmable Logic Controller, Comp: Compressor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F426AB22-F426-43A8-9377-B148C7323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495924"/>
              </p:ext>
            </p:extLst>
          </p:nvPr>
        </p:nvGraphicFramePr>
        <p:xfrm>
          <a:off x="1541687" y="1114621"/>
          <a:ext cx="922124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310">
                  <a:extLst>
                    <a:ext uri="{9D8B030D-6E8A-4147-A177-3AD203B41FA5}">
                      <a16:colId xmlns:a16="http://schemas.microsoft.com/office/drawing/2014/main" val="2638193611"/>
                    </a:ext>
                  </a:extLst>
                </a:gridCol>
                <a:gridCol w="2305310">
                  <a:extLst>
                    <a:ext uri="{9D8B030D-6E8A-4147-A177-3AD203B41FA5}">
                      <a16:colId xmlns:a16="http://schemas.microsoft.com/office/drawing/2014/main" val="2203548032"/>
                    </a:ext>
                  </a:extLst>
                </a:gridCol>
                <a:gridCol w="2305310">
                  <a:extLst>
                    <a:ext uri="{9D8B030D-6E8A-4147-A177-3AD203B41FA5}">
                      <a16:colId xmlns:a16="http://schemas.microsoft.com/office/drawing/2014/main" val="2721545684"/>
                    </a:ext>
                  </a:extLst>
                </a:gridCol>
                <a:gridCol w="2305310">
                  <a:extLst>
                    <a:ext uri="{9D8B030D-6E8A-4147-A177-3AD203B41FA5}">
                      <a16:colId xmlns:a16="http://schemas.microsoft.com/office/drawing/2014/main" val="2488950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Room Pressure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VCD opening ratio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System 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On/Off</a:t>
                      </a: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Buzzer On/Off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50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Room Temperature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PCD opening ratio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Buzzer Reset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AHU Fan On/Off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80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Room Humidity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BPD opening ratio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Door Open/Close 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AHU C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omp. </a:t>
                      </a: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On/Off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473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Filter Pressure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Humidifier 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control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AHU Alarm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EF On/Off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546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…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…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BSC On/Off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Door Lock 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On/Off</a:t>
                      </a: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92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…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…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…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…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513442"/>
                  </a:ext>
                </a:extLst>
              </a:tr>
            </a:tbl>
          </a:graphicData>
        </a:graphic>
      </p:graphicFrame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9F55CA18-5EF8-407D-986A-75572D7B3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069309"/>
              </p:ext>
            </p:extLst>
          </p:nvPr>
        </p:nvGraphicFramePr>
        <p:xfrm>
          <a:off x="1541687" y="4188263"/>
          <a:ext cx="922124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310">
                  <a:extLst>
                    <a:ext uri="{9D8B030D-6E8A-4147-A177-3AD203B41FA5}">
                      <a16:colId xmlns:a16="http://schemas.microsoft.com/office/drawing/2014/main" val="2801327573"/>
                    </a:ext>
                  </a:extLst>
                </a:gridCol>
                <a:gridCol w="2305310">
                  <a:extLst>
                    <a:ext uri="{9D8B030D-6E8A-4147-A177-3AD203B41FA5}">
                      <a16:colId xmlns:a16="http://schemas.microsoft.com/office/drawing/2014/main" val="2371037625"/>
                    </a:ext>
                  </a:extLst>
                </a:gridCol>
                <a:gridCol w="2305310">
                  <a:extLst>
                    <a:ext uri="{9D8B030D-6E8A-4147-A177-3AD203B41FA5}">
                      <a16:colId xmlns:a16="http://schemas.microsoft.com/office/drawing/2014/main" val="1991861354"/>
                    </a:ext>
                  </a:extLst>
                </a:gridCol>
                <a:gridCol w="2305310">
                  <a:extLst>
                    <a:ext uri="{9D8B030D-6E8A-4147-A177-3AD203B41FA5}">
                      <a16:colId xmlns:a16="http://schemas.microsoft.com/office/drawing/2014/main" val="1932018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Analog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Input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Analog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Output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Digital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Input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Digital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Output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7358839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PLC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7455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Graphic Panel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(Local)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Ethernet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(Remote)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40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792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CO2 gas supply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6726B3-5604-41D1-9513-4E2A149C257A}"/>
              </a:ext>
            </a:extLst>
          </p:cNvPr>
          <p:cNvSpPr/>
          <p:nvPr/>
        </p:nvSpPr>
        <p:spPr>
          <a:xfrm>
            <a:off x="5486398" y="4169192"/>
            <a:ext cx="252000" cy="252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2ADEF0BC-441E-4E15-9136-B630DE5383EF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773C31A-3518-43C2-826F-0B23FCA669A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弧 35">
              <a:extLst>
                <a:ext uri="{FF2B5EF4-FFF2-40B4-BE49-F238E27FC236}">
                  <a16:creationId xmlns:a16="http://schemas.microsoft.com/office/drawing/2014/main" id="{3D01D7E8-25C5-46FC-BAFC-8C4CDBBFA724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BB5A5CD-6582-4D0C-A403-199570779748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90CA68B9-904F-4985-8133-F3E8A1C44899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弧 38">
              <a:extLst>
                <a:ext uri="{FF2B5EF4-FFF2-40B4-BE49-F238E27FC236}">
                  <a16:creationId xmlns:a16="http://schemas.microsoft.com/office/drawing/2014/main" id="{9052305D-133D-479A-B2A1-DFA12E42271B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98EDEB64-348B-4FB7-9247-DF033A0D760F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C21C512A-BF19-4DC8-A973-9DE20D0090F8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弧 41">
              <a:extLst>
                <a:ext uri="{FF2B5EF4-FFF2-40B4-BE49-F238E27FC236}">
                  <a16:creationId xmlns:a16="http://schemas.microsoft.com/office/drawing/2014/main" id="{390BF602-52AC-4A3C-A188-7AE1650AE36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D8B33A50-D35E-43B1-BD55-23CA8A3DBC53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3DFE7CDD-9BCB-4E72-B798-A89FCF53B4D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円弧 44">
              <a:extLst>
                <a:ext uri="{FF2B5EF4-FFF2-40B4-BE49-F238E27FC236}">
                  <a16:creationId xmlns:a16="http://schemas.microsoft.com/office/drawing/2014/main" id="{56380C47-85EC-4ED9-8A81-A85716952ED9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B05464BA-4243-4E0F-94FF-2A32383F6E28}"/>
              </a:ext>
            </a:extLst>
          </p:cNvPr>
          <p:cNvSpPr/>
          <p:nvPr/>
        </p:nvSpPr>
        <p:spPr>
          <a:xfrm>
            <a:off x="5174565" y="3998031"/>
            <a:ext cx="252000" cy="2520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4D85968A-082D-46F0-A22B-D5BB5EC302C9}"/>
              </a:ext>
            </a:extLst>
          </p:cNvPr>
          <p:cNvSpPr/>
          <p:nvPr/>
        </p:nvSpPr>
        <p:spPr>
          <a:xfrm>
            <a:off x="2180494" y="2620933"/>
            <a:ext cx="216000" cy="216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C457B2B2-8127-4B05-ABC1-9AFCE110CE68}"/>
              </a:ext>
            </a:extLst>
          </p:cNvPr>
          <p:cNvSpPr/>
          <p:nvPr/>
        </p:nvSpPr>
        <p:spPr>
          <a:xfrm>
            <a:off x="2417302" y="2618585"/>
            <a:ext cx="216000" cy="216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吹き出し: 四角形 56">
            <a:extLst>
              <a:ext uri="{FF2B5EF4-FFF2-40B4-BE49-F238E27FC236}">
                <a16:creationId xmlns:a16="http://schemas.microsoft.com/office/drawing/2014/main" id="{DAF45D1D-AAF1-4D34-9780-B2638F8EAE85}"/>
              </a:ext>
            </a:extLst>
          </p:cNvPr>
          <p:cNvSpPr/>
          <p:nvPr/>
        </p:nvSpPr>
        <p:spPr>
          <a:xfrm>
            <a:off x="122724" y="2100345"/>
            <a:ext cx="1430951" cy="575779"/>
          </a:xfrm>
          <a:prstGeom prst="wedgeRectCallout">
            <a:avLst>
              <a:gd name="adj1" fmla="val 92257"/>
              <a:gd name="adj2" fmla="val 4868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entury Gothic" panose="020B0502020202020204" pitchFamily="34" charset="0"/>
              </a:rPr>
              <a:t>CO2 gas cylinders</a:t>
            </a:r>
            <a:endParaRPr kumimoji="1" lang="ja-JP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DEC3AD1F-F1F4-47C4-8885-F49F82F01B3F}"/>
              </a:ext>
            </a:extLst>
          </p:cNvPr>
          <p:cNvCxnSpPr>
            <a:cxnSpLocks/>
          </p:cNvCxnSpPr>
          <p:nvPr/>
        </p:nvCxnSpPr>
        <p:spPr>
          <a:xfrm>
            <a:off x="5410097" y="2584890"/>
            <a:ext cx="0" cy="1311861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3F9D854-FACC-4A80-8C70-B27FB41E8FBC}"/>
              </a:ext>
            </a:extLst>
          </p:cNvPr>
          <p:cNvCxnSpPr>
            <a:cxnSpLocks/>
          </p:cNvCxnSpPr>
          <p:nvPr/>
        </p:nvCxnSpPr>
        <p:spPr>
          <a:xfrm>
            <a:off x="2396494" y="2590449"/>
            <a:ext cx="3030071" cy="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6B47B55B-8FFF-4E8C-88B3-12C4ACCAAF87}"/>
              </a:ext>
            </a:extLst>
          </p:cNvPr>
          <p:cNvCxnSpPr>
            <a:cxnSpLocks/>
          </p:cNvCxnSpPr>
          <p:nvPr/>
        </p:nvCxnSpPr>
        <p:spPr>
          <a:xfrm>
            <a:off x="5426565" y="3657249"/>
            <a:ext cx="144000" cy="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62DB0168-0D8A-449E-8B98-1D7958E21D57}"/>
              </a:ext>
            </a:extLst>
          </p:cNvPr>
          <p:cNvCxnSpPr>
            <a:cxnSpLocks/>
          </p:cNvCxnSpPr>
          <p:nvPr/>
        </p:nvCxnSpPr>
        <p:spPr>
          <a:xfrm>
            <a:off x="5562497" y="3657249"/>
            <a:ext cx="0" cy="43200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DF3FE13-CCBD-4C0D-B7AD-D0CCF9F6C3AA}"/>
              </a:ext>
            </a:extLst>
          </p:cNvPr>
          <p:cNvSpPr txBox="1"/>
          <p:nvPr/>
        </p:nvSpPr>
        <p:spPr>
          <a:xfrm>
            <a:off x="122724" y="2817062"/>
            <a:ext cx="1405966" cy="28623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Note) CO2 gas piping should include Manifold, Pressure reducing valve, Pressure gauge.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" name="吹き出し: 四角形 62">
            <a:extLst>
              <a:ext uri="{FF2B5EF4-FFF2-40B4-BE49-F238E27FC236}">
                <a16:creationId xmlns:a16="http://schemas.microsoft.com/office/drawing/2014/main" id="{53E5B85E-7B64-41DC-AC2D-636FB966EB6B}"/>
              </a:ext>
            </a:extLst>
          </p:cNvPr>
          <p:cNvSpPr/>
          <p:nvPr/>
        </p:nvSpPr>
        <p:spPr>
          <a:xfrm>
            <a:off x="4181447" y="1548827"/>
            <a:ext cx="1430951" cy="575779"/>
          </a:xfrm>
          <a:prstGeom prst="wedgeRectCallout">
            <a:avLst>
              <a:gd name="adj1" fmla="val -15884"/>
              <a:gd name="adj2" fmla="val 12686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entury Gothic" panose="020B0502020202020204" pitchFamily="34" charset="0"/>
              </a:rPr>
              <a:t>CO2 gas piping</a:t>
            </a:r>
            <a:endParaRPr kumimoji="1" lang="ja-JP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吹き出し: 四角形 27">
            <a:extLst>
              <a:ext uri="{FF2B5EF4-FFF2-40B4-BE49-F238E27FC236}">
                <a16:creationId xmlns:a16="http://schemas.microsoft.com/office/drawing/2014/main" id="{DC5C50E6-5FD6-4711-AB26-FC3029B90679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V5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90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Access flow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2ADEF0BC-441E-4E15-9136-B630DE5383EF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773C31A-3518-43C2-826F-0B23FCA669AB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弧 35">
              <a:extLst>
                <a:ext uri="{FF2B5EF4-FFF2-40B4-BE49-F238E27FC236}">
                  <a16:creationId xmlns:a16="http://schemas.microsoft.com/office/drawing/2014/main" id="{3D01D7E8-25C5-46FC-BAFC-8C4CDBBFA724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BB5A5CD-6582-4D0C-A403-199570779748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90CA68B9-904F-4985-8133-F3E8A1C44899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弧 38">
              <a:extLst>
                <a:ext uri="{FF2B5EF4-FFF2-40B4-BE49-F238E27FC236}">
                  <a16:creationId xmlns:a16="http://schemas.microsoft.com/office/drawing/2014/main" id="{9052305D-133D-479A-B2A1-DFA12E42271B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98EDEB64-348B-4FB7-9247-DF033A0D760F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C21C512A-BF19-4DC8-A973-9DE20D0090F8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弧 41">
              <a:extLst>
                <a:ext uri="{FF2B5EF4-FFF2-40B4-BE49-F238E27FC236}">
                  <a16:creationId xmlns:a16="http://schemas.microsoft.com/office/drawing/2014/main" id="{390BF602-52AC-4A3C-A188-7AE1650AE36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D8B33A50-D35E-43B1-BD55-23CA8A3DBC53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3DFE7CDD-9BCB-4E72-B798-A89FCF53B4D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円弧 44">
              <a:extLst>
                <a:ext uri="{FF2B5EF4-FFF2-40B4-BE49-F238E27FC236}">
                  <a16:creationId xmlns:a16="http://schemas.microsoft.com/office/drawing/2014/main" id="{56380C47-85EC-4ED9-8A81-A85716952ED9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56" name="吹き出し: 四角形 55">
            <a:extLst>
              <a:ext uri="{FF2B5EF4-FFF2-40B4-BE49-F238E27FC236}">
                <a16:creationId xmlns:a16="http://schemas.microsoft.com/office/drawing/2014/main" id="{EC57F58E-0C84-4938-B851-75E6C754F25A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V6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DEC3AD1F-F1F4-47C4-8885-F49F82F01B3F}"/>
              </a:ext>
            </a:extLst>
          </p:cNvPr>
          <p:cNvCxnSpPr>
            <a:cxnSpLocks/>
          </p:cNvCxnSpPr>
          <p:nvPr/>
        </p:nvCxnSpPr>
        <p:spPr>
          <a:xfrm>
            <a:off x="4425362" y="2219126"/>
            <a:ext cx="0" cy="1440000"/>
          </a:xfrm>
          <a:prstGeom prst="straightConnector1">
            <a:avLst/>
          </a:prstGeom>
          <a:ln w="50800">
            <a:solidFill>
              <a:schemeClr val="accent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3F9D854-FACC-4A80-8C70-B27FB41E8FBC}"/>
              </a:ext>
            </a:extLst>
          </p:cNvPr>
          <p:cNvCxnSpPr>
            <a:cxnSpLocks/>
          </p:cNvCxnSpPr>
          <p:nvPr/>
        </p:nvCxnSpPr>
        <p:spPr>
          <a:xfrm>
            <a:off x="3253044" y="2745197"/>
            <a:ext cx="935566" cy="0"/>
          </a:xfrm>
          <a:prstGeom prst="straightConnector1">
            <a:avLst/>
          </a:prstGeom>
          <a:ln w="508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5EC1BC55-00EE-49EA-82D8-19F323A975F6}"/>
              </a:ext>
            </a:extLst>
          </p:cNvPr>
          <p:cNvCxnSpPr>
            <a:cxnSpLocks/>
          </p:cNvCxnSpPr>
          <p:nvPr/>
        </p:nvCxnSpPr>
        <p:spPr>
          <a:xfrm>
            <a:off x="4197928" y="2216778"/>
            <a:ext cx="0" cy="540000"/>
          </a:xfrm>
          <a:prstGeom prst="straightConnector1">
            <a:avLst/>
          </a:prstGeom>
          <a:ln w="508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99BFE1D4-3E2B-49E6-98C1-9CFE747A83AA}"/>
              </a:ext>
            </a:extLst>
          </p:cNvPr>
          <p:cNvCxnSpPr>
            <a:cxnSpLocks/>
          </p:cNvCxnSpPr>
          <p:nvPr/>
        </p:nvCxnSpPr>
        <p:spPr>
          <a:xfrm>
            <a:off x="3253044" y="2734946"/>
            <a:ext cx="0" cy="936000"/>
          </a:xfrm>
          <a:prstGeom prst="straightConnector1">
            <a:avLst/>
          </a:prstGeom>
          <a:ln w="50800">
            <a:solidFill>
              <a:srgbClr val="0070C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DB07B94-4D8D-4767-9AEC-359EC9B36E8A}"/>
              </a:ext>
            </a:extLst>
          </p:cNvPr>
          <p:cNvCxnSpPr>
            <a:cxnSpLocks/>
          </p:cNvCxnSpPr>
          <p:nvPr/>
        </p:nvCxnSpPr>
        <p:spPr>
          <a:xfrm>
            <a:off x="3363240" y="2855393"/>
            <a:ext cx="935566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46CA28C-45E9-43D9-A196-B071D262F814}"/>
              </a:ext>
            </a:extLst>
          </p:cNvPr>
          <p:cNvCxnSpPr>
            <a:cxnSpLocks/>
          </p:cNvCxnSpPr>
          <p:nvPr/>
        </p:nvCxnSpPr>
        <p:spPr>
          <a:xfrm>
            <a:off x="4308124" y="2228498"/>
            <a:ext cx="0" cy="1440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BD71C133-26CF-4F25-B53D-9ED4A0500DAD}"/>
              </a:ext>
            </a:extLst>
          </p:cNvPr>
          <p:cNvCxnSpPr>
            <a:cxnSpLocks/>
          </p:cNvCxnSpPr>
          <p:nvPr/>
        </p:nvCxnSpPr>
        <p:spPr>
          <a:xfrm>
            <a:off x="3363240" y="2831074"/>
            <a:ext cx="0" cy="828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47AF3305-6232-4766-9220-7A70123432BA}"/>
              </a:ext>
            </a:extLst>
          </p:cNvPr>
          <p:cNvCxnSpPr>
            <a:cxnSpLocks/>
          </p:cNvCxnSpPr>
          <p:nvPr/>
        </p:nvCxnSpPr>
        <p:spPr>
          <a:xfrm>
            <a:off x="3374960" y="3626781"/>
            <a:ext cx="935566" cy="0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6590B820-CEA1-4489-91AF-A68E72097472}"/>
              </a:ext>
            </a:extLst>
          </p:cNvPr>
          <p:cNvCxnSpPr>
            <a:cxnSpLocks/>
          </p:cNvCxnSpPr>
          <p:nvPr/>
        </p:nvCxnSpPr>
        <p:spPr>
          <a:xfrm>
            <a:off x="167522" y="1404073"/>
            <a:ext cx="360000" cy="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CC3212D-25C6-4349-B5FB-0381A4EAA648}"/>
              </a:ext>
            </a:extLst>
          </p:cNvPr>
          <p:cNvSpPr txBox="1"/>
          <p:nvPr/>
        </p:nvSpPr>
        <p:spPr>
          <a:xfrm>
            <a:off x="176609" y="1541186"/>
            <a:ext cx="135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For person normally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5F230C2B-857D-4214-A608-8DFAE1CA6005}"/>
              </a:ext>
            </a:extLst>
          </p:cNvPr>
          <p:cNvCxnSpPr>
            <a:cxnSpLocks/>
          </p:cNvCxnSpPr>
          <p:nvPr/>
        </p:nvCxnSpPr>
        <p:spPr>
          <a:xfrm>
            <a:off x="165174" y="2442734"/>
            <a:ext cx="360000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347F7A5-54C7-4352-AFFE-5D95FE3FC209}"/>
              </a:ext>
            </a:extLst>
          </p:cNvPr>
          <p:cNvSpPr txBox="1"/>
          <p:nvPr/>
        </p:nvSpPr>
        <p:spPr>
          <a:xfrm>
            <a:off x="174261" y="2579847"/>
            <a:ext cx="1354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For person in case of  high risk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(1 way)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53BC635C-9FF6-4225-BE6C-BD5FE5913D72}"/>
              </a:ext>
            </a:extLst>
          </p:cNvPr>
          <p:cNvCxnSpPr>
            <a:cxnSpLocks/>
          </p:cNvCxnSpPr>
          <p:nvPr/>
        </p:nvCxnSpPr>
        <p:spPr>
          <a:xfrm>
            <a:off x="165176" y="4088664"/>
            <a:ext cx="360000" cy="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4D882FC-7873-493E-899B-29952EDA876B}"/>
              </a:ext>
            </a:extLst>
          </p:cNvPr>
          <p:cNvSpPr txBox="1"/>
          <p:nvPr/>
        </p:nvSpPr>
        <p:spPr>
          <a:xfrm>
            <a:off x="174263" y="4183572"/>
            <a:ext cx="1470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For large equipment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6CD87D75-5FE8-4FD9-89FF-F103FE8192BC}"/>
              </a:ext>
            </a:extLst>
          </p:cNvPr>
          <p:cNvCxnSpPr>
            <a:cxnSpLocks/>
          </p:cNvCxnSpPr>
          <p:nvPr/>
        </p:nvCxnSpPr>
        <p:spPr>
          <a:xfrm>
            <a:off x="6969266" y="2216778"/>
            <a:ext cx="0" cy="1440000"/>
          </a:xfrm>
          <a:prstGeom prst="straightConnector1">
            <a:avLst/>
          </a:prstGeom>
          <a:ln w="50800">
            <a:solidFill>
              <a:schemeClr val="accent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8CDD535A-2393-4112-B43D-90D2173B7F2E}"/>
              </a:ext>
            </a:extLst>
          </p:cNvPr>
          <p:cNvCxnSpPr>
            <a:cxnSpLocks/>
          </p:cNvCxnSpPr>
          <p:nvPr/>
        </p:nvCxnSpPr>
        <p:spPr>
          <a:xfrm>
            <a:off x="7203717" y="2742849"/>
            <a:ext cx="1332000" cy="0"/>
          </a:xfrm>
          <a:prstGeom prst="straightConnector1">
            <a:avLst/>
          </a:prstGeom>
          <a:ln w="508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D92408DD-201A-4387-B2D2-F02583297F17}"/>
              </a:ext>
            </a:extLst>
          </p:cNvPr>
          <p:cNvCxnSpPr>
            <a:cxnSpLocks/>
          </p:cNvCxnSpPr>
          <p:nvPr/>
        </p:nvCxnSpPr>
        <p:spPr>
          <a:xfrm>
            <a:off x="7220138" y="2214430"/>
            <a:ext cx="0" cy="540000"/>
          </a:xfrm>
          <a:prstGeom prst="straightConnector1">
            <a:avLst/>
          </a:prstGeom>
          <a:ln w="508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C17632A1-5157-4A25-81B7-2FD34158625C}"/>
              </a:ext>
            </a:extLst>
          </p:cNvPr>
          <p:cNvCxnSpPr>
            <a:cxnSpLocks/>
          </p:cNvCxnSpPr>
          <p:nvPr/>
        </p:nvCxnSpPr>
        <p:spPr>
          <a:xfrm>
            <a:off x="8526083" y="2732598"/>
            <a:ext cx="0" cy="936000"/>
          </a:xfrm>
          <a:prstGeom prst="straightConnector1">
            <a:avLst/>
          </a:prstGeom>
          <a:ln w="50800">
            <a:solidFill>
              <a:srgbClr val="0070C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165D4C7C-BE8A-4CD8-8372-72F54C3DDB43}"/>
              </a:ext>
            </a:extLst>
          </p:cNvPr>
          <p:cNvCxnSpPr>
            <a:cxnSpLocks/>
          </p:cNvCxnSpPr>
          <p:nvPr/>
        </p:nvCxnSpPr>
        <p:spPr>
          <a:xfrm>
            <a:off x="7088833" y="2853045"/>
            <a:ext cx="1332000" cy="0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CA4001FF-8B4C-41F0-988B-6310993D7E04}"/>
              </a:ext>
            </a:extLst>
          </p:cNvPr>
          <p:cNvCxnSpPr>
            <a:cxnSpLocks/>
          </p:cNvCxnSpPr>
          <p:nvPr/>
        </p:nvCxnSpPr>
        <p:spPr>
          <a:xfrm>
            <a:off x="7091184" y="2226150"/>
            <a:ext cx="0" cy="1440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11055452-C15E-448F-954A-8ABD5139A177}"/>
              </a:ext>
            </a:extLst>
          </p:cNvPr>
          <p:cNvCxnSpPr>
            <a:cxnSpLocks/>
          </p:cNvCxnSpPr>
          <p:nvPr/>
        </p:nvCxnSpPr>
        <p:spPr>
          <a:xfrm>
            <a:off x="8411191" y="2828726"/>
            <a:ext cx="0" cy="828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344ADAD7-1984-481A-BF0D-C650F32436F6}"/>
              </a:ext>
            </a:extLst>
          </p:cNvPr>
          <p:cNvCxnSpPr>
            <a:cxnSpLocks/>
          </p:cNvCxnSpPr>
          <p:nvPr/>
        </p:nvCxnSpPr>
        <p:spPr>
          <a:xfrm>
            <a:off x="7086481" y="3624433"/>
            <a:ext cx="1332000" cy="0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597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Intercom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96D29C3-35D9-47FD-B84C-15464C8BFF63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5A38231-CA17-4CBD-91AE-8F79EAE21A1C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FDF361FA-8A55-41F1-83EA-52BB5B5A131D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FC589F2-C522-42D4-AEF2-F4DE7426D43A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20B6C9C-EF6D-49F7-91CA-3A8EECCFB7B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A2F194EA-A58D-4891-9DA4-4C0E34118FF1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358F404-FEC3-48A2-8EDA-834F88E61CE5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6FE41E8F-2903-4CAB-9357-08D324AC5F94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7F0A7293-FF03-4BA2-B4C6-D25CA1B6A51E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D9314C2-917D-4089-8973-AF2F894E07B9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3337459-4005-4BE5-AD94-0A33F0BA5EE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A9291E51-9E54-486E-98D1-767E4424150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3EA5F9-69B1-4E53-B9BE-BB8E86341F05}"/>
              </a:ext>
            </a:extLst>
          </p:cNvPr>
          <p:cNvSpPr txBox="1"/>
          <p:nvPr/>
        </p:nvSpPr>
        <p:spPr>
          <a:xfrm>
            <a:off x="179734" y="4357854"/>
            <a:ext cx="140596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Note) Extension phone is better, if possible.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0363B276-3BCA-43A0-8143-620A135AE3C0}"/>
              </a:ext>
            </a:extLst>
          </p:cNvPr>
          <p:cNvSpPr/>
          <p:nvPr/>
        </p:nvSpPr>
        <p:spPr>
          <a:xfrm>
            <a:off x="295533" y="1539082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FC98E1-A219-4E5C-9680-63E393D1666C}"/>
              </a:ext>
            </a:extLst>
          </p:cNvPr>
          <p:cNvSpPr txBox="1"/>
          <p:nvPr/>
        </p:nvSpPr>
        <p:spPr>
          <a:xfrm>
            <a:off x="475533" y="1444416"/>
            <a:ext cx="135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Intercom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4" name="吹き出し: 四角形 123">
            <a:extLst>
              <a:ext uri="{FF2B5EF4-FFF2-40B4-BE49-F238E27FC236}">
                <a16:creationId xmlns:a16="http://schemas.microsoft.com/office/drawing/2014/main" id="{19E813B6-C6A3-4F41-8CDF-38C08D530F10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V6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0A164BD3-127C-4CA7-ACC3-CFA9FA89D11A}"/>
              </a:ext>
            </a:extLst>
          </p:cNvPr>
          <p:cNvSpPr/>
          <p:nvPr/>
        </p:nvSpPr>
        <p:spPr>
          <a:xfrm>
            <a:off x="3837666" y="1925530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6" name="楕円 125">
            <a:extLst>
              <a:ext uri="{FF2B5EF4-FFF2-40B4-BE49-F238E27FC236}">
                <a16:creationId xmlns:a16="http://schemas.microsoft.com/office/drawing/2014/main" id="{80EB9DF1-2DFE-4D40-B5BC-A068DBA6F15F}"/>
              </a:ext>
            </a:extLst>
          </p:cNvPr>
          <p:cNvSpPr/>
          <p:nvPr/>
        </p:nvSpPr>
        <p:spPr>
          <a:xfrm>
            <a:off x="4555476" y="2541494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7" name="楕円 126">
            <a:extLst>
              <a:ext uri="{FF2B5EF4-FFF2-40B4-BE49-F238E27FC236}">
                <a16:creationId xmlns:a16="http://schemas.microsoft.com/office/drawing/2014/main" id="{6CAC63DD-812D-490A-A506-1CAA29D87E91}"/>
              </a:ext>
            </a:extLst>
          </p:cNvPr>
          <p:cNvSpPr/>
          <p:nvPr/>
        </p:nvSpPr>
        <p:spPr>
          <a:xfrm>
            <a:off x="6710850" y="2548754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8" name="楕円 127">
            <a:extLst>
              <a:ext uri="{FF2B5EF4-FFF2-40B4-BE49-F238E27FC236}">
                <a16:creationId xmlns:a16="http://schemas.microsoft.com/office/drawing/2014/main" id="{FED01E0E-2EB4-4712-93C5-CF2910BFC9E0}"/>
              </a:ext>
            </a:extLst>
          </p:cNvPr>
          <p:cNvSpPr/>
          <p:nvPr/>
        </p:nvSpPr>
        <p:spPr>
          <a:xfrm>
            <a:off x="5273930" y="3506690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5BB77354-C8A1-459F-8AF1-6DDBA97FE3A8}"/>
              </a:ext>
            </a:extLst>
          </p:cNvPr>
          <p:cNvSpPr/>
          <p:nvPr/>
        </p:nvSpPr>
        <p:spPr>
          <a:xfrm>
            <a:off x="5498900" y="3513950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楕円 129">
            <a:extLst>
              <a:ext uri="{FF2B5EF4-FFF2-40B4-BE49-F238E27FC236}">
                <a16:creationId xmlns:a16="http://schemas.microsoft.com/office/drawing/2014/main" id="{8D9518B8-6608-4BEB-8C46-E2758F10C1FA}"/>
              </a:ext>
            </a:extLst>
          </p:cNvPr>
          <p:cNvSpPr/>
          <p:nvPr/>
        </p:nvSpPr>
        <p:spPr>
          <a:xfrm>
            <a:off x="3482800" y="2548754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1" name="楕円 130">
            <a:extLst>
              <a:ext uri="{FF2B5EF4-FFF2-40B4-BE49-F238E27FC236}">
                <a16:creationId xmlns:a16="http://schemas.microsoft.com/office/drawing/2014/main" id="{8ECF2C15-B989-4AB2-8055-F070AEE3EF09}"/>
              </a:ext>
            </a:extLst>
          </p:cNvPr>
          <p:cNvSpPr/>
          <p:nvPr/>
        </p:nvSpPr>
        <p:spPr>
          <a:xfrm>
            <a:off x="8192685" y="2541494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617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Century Gothic" panose="020B0502020202020204" pitchFamily="34" charset="0"/>
              </a:rPr>
              <a:t>Waste water treatment system (Reference)</a:t>
            </a:r>
            <a:endParaRPr kumimoji="1" lang="ja-JP" altLang="en-US" sz="3200" dirty="0">
              <a:latin typeface="Century Gothic" panose="020B0502020202020204" pitchFamily="34" charset="0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053E3694-0C1C-41AE-B839-3D8855D9DE82}"/>
              </a:ext>
            </a:extLst>
          </p:cNvPr>
          <p:cNvSpPr txBox="1"/>
          <p:nvPr/>
        </p:nvSpPr>
        <p:spPr>
          <a:xfrm>
            <a:off x="660489" y="1148334"/>
            <a:ext cx="264786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Abbr.)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HW: Hand Wash,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SP: Shower Pan,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DT: Dunk Tank,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AC: Autoclave,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ST: Storage Tank,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HF: HEPA Filter,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P: Pump,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WTS: Water Treatment System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PDS: Public Drainage System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6C455C96-44F6-44E8-94E6-4D5FC232427D}"/>
              </a:ext>
            </a:extLst>
          </p:cNvPr>
          <p:cNvSpPr/>
          <p:nvPr/>
        </p:nvSpPr>
        <p:spPr>
          <a:xfrm>
            <a:off x="3540999" y="1748248"/>
            <a:ext cx="2592000" cy="1944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61041967-842B-4B5A-91CB-534B1C3A0D26}"/>
              </a:ext>
            </a:extLst>
          </p:cNvPr>
          <p:cNvSpPr/>
          <p:nvPr/>
        </p:nvSpPr>
        <p:spPr>
          <a:xfrm>
            <a:off x="6484926" y="2506631"/>
            <a:ext cx="648000" cy="792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038FF8EB-B91E-4A4A-AD13-DB4945177BE5}"/>
              </a:ext>
            </a:extLst>
          </p:cNvPr>
          <p:cNvSpPr/>
          <p:nvPr/>
        </p:nvSpPr>
        <p:spPr>
          <a:xfrm>
            <a:off x="6484926" y="3299049"/>
            <a:ext cx="72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5A8FF19A-27FB-463B-A760-642D58C6D7F4}"/>
              </a:ext>
            </a:extLst>
          </p:cNvPr>
          <p:cNvSpPr/>
          <p:nvPr/>
        </p:nvSpPr>
        <p:spPr>
          <a:xfrm>
            <a:off x="7065731" y="3302963"/>
            <a:ext cx="72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51035AB0-37F2-4EE7-931F-B034ED0AC5D8}"/>
              </a:ext>
            </a:extLst>
          </p:cNvPr>
          <p:cNvSpPr txBox="1"/>
          <p:nvPr/>
        </p:nvSpPr>
        <p:spPr>
          <a:xfrm>
            <a:off x="6509003" y="2663470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AC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85" name="直線矢印コネクタ 184">
            <a:extLst>
              <a:ext uri="{FF2B5EF4-FFF2-40B4-BE49-F238E27FC236}">
                <a16:creationId xmlns:a16="http://schemas.microsoft.com/office/drawing/2014/main" id="{229140CB-FFF8-4616-BBB5-ECD0EE536B86}"/>
              </a:ext>
            </a:extLst>
          </p:cNvPr>
          <p:cNvCxnSpPr>
            <a:cxnSpLocks/>
          </p:cNvCxnSpPr>
          <p:nvPr/>
        </p:nvCxnSpPr>
        <p:spPr>
          <a:xfrm>
            <a:off x="4365454" y="3843317"/>
            <a:ext cx="0" cy="972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0F1A7CEB-78B6-488F-A953-FE8AA12672C0}"/>
              </a:ext>
            </a:extLst>
          </p:cNvPr>
          <p:cNvSpPr txBox="1"/>
          <p:nvPr/>
        </p:nvSpPr>
        <p:spPr>
          <a:xfrm>
            <a:off x="10329837" y="1827532"/>
            <a:ext cx="52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BECFACBF-D986-4B2C-B2F4-40C23B512A8A}"/>
              </a:ext>
            </a:extLst>
          </p:cNvPr>
          <p:cNvSpPr/>
          <p:nvPr/>
        </p:nvSpPr>
        <p:spPr>
          <a:xfrm>
            <a:off x="9456364" y="2114890"/>
            <a:ext cx="21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C2D1D67B-D6E0-4F9A-BA23-602F82391FDC}"/>
              </a:ext>
            </a:extLst>
          </p:cNvPr>
          <p:cNvSpPr txBox="1"/>
          <p:nvPr/>
        </p:nvSpPr>
        <p:spPr>
          <a:xfrm>
            <a:off x="6035017" y="1039902"/>
            <a:ext cx="1483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Autoclave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room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32C44330-C875-488D-8D10-6CA13BBA30C9}"/>
              </a:ext>
            </a:extLst>
          </p:cNvPr>
          <p:cNvSpPr/>
          <p:nvPr/>
        </p:nvSpPr>
        <p:spPr>
          <a:xfrm>
            <a:off x="6135668" y="1745995"/>
            <a:ext cx="1260000" cy="1944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F68CCB6F-B59F-4FD0-9256-6A56848569F1}"/>
              </a:ext>
            </a:extLst>
          </p:cNvPr>
          <p:cNvSpPr/>
          <p:nvPr/>
        </p:nvSpPr>
        <p:spPr>
          <a:xfrm>
            <a:off x="4003094" y="3049741"/>
            <a:ext cx="360000" cy="108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AA86FA6D-B23C-4D79-BA78-59483B55491E}"/>
              </a:ext>
            </a:extLst>
          </p:cNvPr>
          <p:cNvSpPr/>
          <p:nvPr/>
        </p:nvSpPr>
        <p:spPr>
          <a:xfrm>
            <a:off x="5583540" y="3036183"/>
            <a:ext cx="288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B80305B-0ED9-46FF-A4D0-B1D0EB95DDA6}"/>
              </a:ext>
            </a:extLst>
          </p:cNvPr>
          <p:cNvSpPr txBox="1"/>
          <p:nvPr/>
        </p:nvSpPr>
        <p:spPr>
          <a:xfrm>
            <a:off x="3899725" y="2663470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HW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D8E4148E-7340-4D9C-ACFF-98497F577D76}"/>
              </a:ext>
            </a:extLst>
          </p:cNvPr>
          <p:cNvCxnSpPr>
            <a:cxnSpLocks/>
          </p:cNvCxnSpPr>
          <p:nvPr/>
        </p:nvCxnSpPr>
        <p:spPr>
          <a:xfrm>
            <a:off x="6806851" y="3317992"/>
            <a:ext cx="0" cy="1368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8EA3DD0C-DE5B-4BB0-AAC8-C8C7DA74441B}"/>
              </a:ext>
            </a:extLst>
          </p:cNvPr>
          <p:cNvSpPr/>
          <p:nvPr/>
        </p:nvSpPr>
        <p:spPr>
          <a:xfrm>
            <a:off x="4598406" y="3575769"/>
            <a:ext cx="576000" cy="108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721799F-F821-42AC-9B16-A02D33ABDB71}"/>
              </a:ext>
            </a:extLst>
          </p:cNvPr>
          <p:cNvSpPr txBox="1"/>
          <p:nvPr/>
        </p:nvSpPr>
        <p:spPr>
          <a:xfrm>
            <a:off x="4661226" y="3206437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SP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7B146F98-4C82-40EA-917B-D54D795F6318}"/>
              </a:ext>
            </a:extLst>
          </p:cNvPr>
          <p:cNvCxnSpPr>
            <a:cxnSpLocks/>
          </p:cNvCxnSpPr>
          <p:nvPr/>
        </p:nvCxnSpPr>
        <p:spPr>
          <a:xfrm>
            <a:off x="4183093" y="3168149"/>
            <a:ext cx="0" cy="1656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EB4788F5-0BDD-4146-ADFB-7C9039B20DDC}"/>
              </a:ext>
            </a:extLst>
          </p:cNvPr>
          <p:cNvCxnSpPr>
            <a:cxnSpLocks/>
          </p:cNvCxnSpPr>
          <p:nvPr/>
        </p:nvCxnSpPr>
        <p:spPr>
          <a:xfrm>
            <a:off x="4886406" y="3683769"/>
            <a:ext cx="0" cy="1116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DEDC3F4B-6AFC-4CCA-A67E-535504E17B5E}"/>
              </a:ext>
            </a:extLst>
          </p:cNvPr>
          <p:cNvCxnSpPr>
            <a:cxnSpLocks/>
          </p:cNvCxnSpPr>
          <p:nvPr/>
        </p:nvCxnSpPr>
        <p:spPr>
          <a:xfrm flipV="1">
            <a:off x="4183092" y="4830603"/>
            <a:ext cx="5256000" cy="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A969BD6F-700B-4D14-B0AC-0B202A968952}"/>
              </a:ext>
            </a:extLst>
          </p:cNvPr>
          <p:cNvCxnSpPr>
            <a:cxnSpLocks/>
          </p:cNvCxnSpPr>
          <p:nvPr/>
        </p:nvCxnSpPr>
        <p:spPr>
          <a:xfrm>
            <a:off x="6806850" y="4668276"/>
            <a:ext cx="2628000" cy="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8329E672-1C1C-471F-8114-11B098CDAC3C}"/>
              </a:ext>
            </a:extLst>
          </p:cNvPr>
          <p:cNvCxnSpPr>
            <a:cxnSpLocks/>
          </p:cNvCxnSpPr>
          <p:nvPr/>
        </p:nvCxnSpPr>
        <p:spPr>
          <a:xfrm>
            <a:off x="4363093" y="3855741"/>
            <a:ext cx="4572000" cy="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ED837B8D-EBB8-46F6-B1F9-E1790A89F9C0}"/>
              </a:ext>
            </a:extLst>
          </p:cNvPr>
          <p:cNvSpPr txBox="1"/>
          <p:nvPr/>
        </p:nvSpPr>
        <p:spPr>
          <a:xfrm>
            <a:off x="3763246" y="1037509"/>
            <a:ext cx="223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Lab room, Anteroom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B9D73095-3569-4794-86CA-AC654B8E0DD8}"/>
              </a:ext>
            </a:extLst>
          </p:cNvPr>
          <p:cNvSpPr txBox="1"/>
          <p:nvPr/>
        </p:nvSpPr>
        <p:spPr>
          <a:xfrm>
            <a:off x="5458887" y="2661122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DT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6BE5596E-183B-471F-A004-F3BFB6475B5B}"/>
              </a:ext>
            </a:extLst>
          </p:cNvPr>
          <p:cNvSpPr/>
          <p:nvPr/>
        </p:nvSpPr>
        <p:spPr>
          <a:xfrm>
            <a:off x="8814113" y="1745995"/>
            <a:ext cx="2592000" cy="1944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AE5C0B6E-89C6-435A-A3F2-1D626EBB40CD}"/>
              </a:ext>
            </a:extLst>
          </p:cNvPr>
          <p:cNvSpPr txBox="1"/>
          <p:nvPr/>
        </p:nvSpPr>
        <p:spPr>
          <a:xfrm>
            <a:off x="8960765" y="1039350"/>
            <a:ext cx="223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Water treatment room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6430BDC7-DEDA-4EAD-8CC6-98C3CE0F9FB9}"/>
              </a:ext>
            </a:extLst>
          </p:cNvPr>
          <p:cNvSpPr/>
          <p:nvPr/>
        </p:nvSpPr>
        <p:spPr>
          <a:xfrm>
            <a:off x="10270454" y="2512330"/>
            <a:ext cx="648000" cy="792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32CE9498-8B2F-4CAD-BF75-6EF049E1B809}"/>
              </a:ext>
            </a:extLst>
          </p:cNvPr>
          <p:cNvSpPr txBox="1"/>
          <p:nvPr/>
        </p:nvSpPr>
        <p:spPr>
          <a:xfrm>
            <a:off x="10269613" y="2668356"/>
            <a:ext cx="670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WTS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C6EC26DB-C2A6-45A4-91A0-8C99688338E6}"/>
              </a:ext>
            </a:extLst>
          </p:cNvPr>
          <p:cNvSpPr/>
          <p:nvPr/>
        </p:nvSpPr>
        <p:spPr>
          <a:xfrm>
            <a:off x="10280163" y="3311027"/>
            <a:ext cx="72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E2E61E83-EBFA-461D-AE42-C3212398D3C5}"/>
              </a:ext>
            </a:extLst>
          </p:cNvPr>
          <p:cNvSpPr/>
          <p:nvPr/>
        </p:nvSpPr>
        <p:spPr>
          <a:xfrm>
            <a:off x="10846454" y="3314941"/>
            <a:ext cx="72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11" name="直線矢印コネクタ 110">
            <a:extLst>
              <a:ext uri="{FF2B5EF4-FFF2-40B4-BE49-F238E27FC236}">
                <a16:creationId xmlns:a16="http://schemas.microsoft.com/office/drawing/2014/main" id="{67E80E80-ABE8-4B2C-B4AB-CD9DDFC7D2B1}"/>
              </a:ext>
            </a:extLst>
          </p:cNvPr>
          <p:cNvCxnSpPr>
            <a:cxnSpLocks/>
          </p:cNvCxnSpPr>
          <p:nvPr/>
        </p:nvCxnSpPr>
        <p:spPr>
          <a:xfrm>
            <a:off x="10595558" y="3317993"/>
            <a:ext cx="0" cy="1224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CA9ED945-EE89-4331-A7D4-AEF851A365E8}"/>
              </a:ext>
            </a:extLst>
          </p:cNvPr>
          <p:cNvSpPr/>
          <p:nvPr/>
        </p:nvSpPr>
        <p:spPr>
          <a:xfrm>
            <a:off x="9431367" y="4245886"/>
            <a:ext cx="648000" cy="792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4698D379-AFBB-45C2-80E7-0EF1A386CC72}"/>
              </a:ext>
            </a:extLst>
          </p:cNvPr>
          <p:cNvSpPr txBox="1"/>
          <p:nvPr/>
        </p:nvSpPr>
        <p:spPr>
          <a:xfrm>
            <a:off x="9431371" y="4265886"/>
            <a:ext cx="670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ST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17" name="直線矢印コネクタ 116">
            <a:extLst>
              <a:ext uri="{FF2B5EF4-FFF2-40B4-BE49-F238E27FC236}">
                <a16:creationId xmlns:a16="http://schemas.microsoft.com/office/drawing/2014/main" id="{C2A808E8-297A-417B-BE73-FF98F309B4CE}"/>
              </a:ext>
            </a:extLst>
          </p:cNvPr>
          <p:cNvCxnSpPr>
            <a:cxnSpLocks/>
          </p:cNvCxnSpPr>
          <p:nvPr/>
        </p:nvCxnSpPr>
        <p:spPr>
          <a:xfrm>
            <a:off x="9943370" y="2612083"/>
            <a:ext cx="0" cy="2340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矢印コネクタ 118">
            <a:extLst>
              <a:ext uri="{FF2B5EF4-FFF2-40B4-BE49-F238E27FC236}">
                <a16:creationId xmlns:a16="http://schemas.microsoft.com/office/drawing/2014/main" id="{8266CA27-9C5A-4BC7-928E-7792920FB457}"/>
              </a:ext>
            </a:extLst>
          </p:cNvPr>
          <p:cNvCxnSpPr>
            <a:cxnSpLocks/>
          </p:cNvCxnSpPr>
          <p:nvPr/>
        </p:nvCxnSpPr>
        <p:spPr>
          <a:xfrm>
            <a:off x="9957884" y="2647655"/>
            <a:ext cx="324000" cy="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矢印コネクタ 120">
            <a:extLst>
              <a:ext uri="{FF2B5EF4-FFF2-40B4-BE49-F238E27FC236}">
                <a16:creationId xmlns:a16="http://schemas.microsoft.com/office/drawing/2014/main" id="{2D447119-4436-4E47-B25C-F5CA02F23DBE}"/>
              </a:ext>
            </a:extLst>
          </p:cNvPr>
          <p:cNvCxnSpPr>
            <a:cxnSpLocks/>
          </p:cNvCxnSpPr>
          <p:nvPr/>
        </p:nvCxnSpPr>
        <p:spPr>
          <a:xfrm>
            <a:off x="9563915" y="2402890"/>
            <a:ext cx="0" cy="1836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0E1AD46E-0CE4-4B73-AAC6-05CFDAF69285}"/>
              </a:ext>
            </a:extLst>
          </p:cNvPr>
          <p:cNvSpPr/>
          <p:nvPr/>
        </p:nvSpPr>
        <p:spPr>
          <a:xfrm>
            <a:off x="10486544" y="2117680"/>
            <a:ext cx="21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0629FA14-2F75-461C-835E-4A9BC5F9426D}"/>
              </a:ext>
            </a:extLst>
          </p:cNvPr>
          <p:cNvSpPr txBox="1"/>
          <p:nvPr/>
        </p:nvSpPr>
        <p:spPr>
          <a:xfrm>
            <a:off x="10870168" y="4358671"/>
            <a:ext cx="136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PDS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A0C4F7AD-19AD-4AC3-8102-D57DE1BDBDB3}"/>
              </a:ext>
            </a:extLst>
          </p:cNvPr>
          <p:cNvSpPr txBox="1"/>
          <p:nvPr/>
        </p:nvSpPr>
        <p:spPr>
          <a:xfrm>
            <a:off x="9294375" y="1824737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28" name="直線矢印コネクタ 127">
            <a:extLst>
              <a:ext uri="{FF2B5EF4-FFF2-40B4-BE49-F238E27FC236}">
                <a16:creationId xmlns:a16="http://schemas.microsoft.com/office/drawing/2014/main" id="{66A14275-F70B-4606-B8B1-5A0A20EC162C}"/>
              </a:ext>
            </a:extLst>
          </p:cNvPr>
          <p:cNvCxnSpPr>
            <a:cxnSpLocks/>
          </p:cNvCxnSpPr>
          <p:nvPr/>
        </p:nvCxnSpPr>
        <p:spPr>
          <a:xfrm>
            <a:off x="8946247" y="2676683"/>
            <a:ext cx="0" cy="1188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矢印コネクタ 133">
            <a:extLst>
              <a:ext uri="{FF2B5EF4-FFF2-40B4-BE49-F238E27FC236}">
                <a16:creationId xmlns:a16="http://schemas.microsoft.com/office/drawing/2014/main" id="{F38B9CC5-E4F3-4666-8EBA-B26B9E69036E}"/>
              </a:ext>
            </a:extLst>
          </p:cNvPr>
          <p:cNvCxnSpPr>
            <a:cxnSpLocks/>
          </p:cNvCxnSpPr>
          <p:nvPr/>
        </p:nvCxnSpPr>
        <p:spPr>
          <a:xfrm>
            <a:off x="8921976" y="2659370"/>
            <a:ext cx="648000" cy="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>
            <a:extLst>
              <a:ext uri="{FF2B5EF4-FFF2-40B4-BE49-F238E27FC236}">
                <a16:creationId xmlns:a16="http://schemas.microsoft.com/office/drawing/2014/main" id="{AC9046EB-0434-41B7-8C41-64F36E5BA6A5}"/>
              </a:ext>
            </a:extLst>
          </p:cNvPr>
          <p:cNvCxnSpPr>
            <a:cxnSpLocks/>
          </p:cNvCxnSpPr>
          <p:nvPr/>
        </p:nvCxnSpPr>
        <p:spPr>
          <a:xfrm>
            <a:off x="5727540" y="3396855"/>
            <a:ext cx="0" cy="1404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BF1EF278-BB45-401F-AF59-0001C4857DA2}"/>
              </a:ext>
            </a:extLst>
          </p:cNvPr>
          <p:cNvSpPr txBox="1"/>
          <p:nvPr/>
        </p:nvSpPr>
        <p:spPr>
          <a:xfrm>
            <a:off x="705098" y="5097697"/>
            <a:ext cx="1101996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Note1) DT’s drainage water can be connected directly with PDS.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Note2) If AC is anti-bio-hazard type, its drainage water can be connected directly with PDS.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Note3) AC’s drainage water is very hot and has pressure.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Note4) Drainage system piping under floor had better be installed in trench.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Note5) HW, SP should have trap. Its water seal height should be 75mm or more.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1985EA7D-0B29-446C-A0E2-7274CF1887F1}"/>
              </a:ext>
            </a:extLst>
          </p:cNvPr>
          <p:cNvSpPr txBox="1"/>
          <p:nvPr/>
        </p:nvSpPr>
        <p:spPr>
          <a:xfrm>
            <a:off x="3208511" y="3785395"/>
            <a:ext cx="1018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Vent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2F4C59B-CF1C-4D9B-975E-D0DE59C1C1A4}"/>
              </a:ext>
            </a:extLst>
          </p:cNvPr>
          <p:cNvSpPr/>
          <p:nvPr/>
        </p:nvSpPr>
        <p:spPr>
          <a:xfrm>
            <a:off x="7478238" y="1738741"/>
            <a:ext cx="1260000" cy="1944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313D0EF-48C7-4E34-B071-6869E38F5C60}"/>
              </a:ext>
            </a:extLst>
          </p:cNvPr>
          <p:cNvSpPr txBox="1"/>
          <p:nvPr/>
        </p:nvSpPr>
        <p:spPr>
          <a:xfrm>
            <a:off x="7363074" y="887508"/>
            <a:ext cx="1483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Cage Wash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room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吹き出し: 四角形 49">
            <a:extLst>
              <a:ext uri="{FF2B5EF4-FFF2-40B4-BE49-F238E27FC236}">
                <a16:creationId xmlns:a16="http://schemas.microsoft.com/office/drawing/2014/main" id="{8BC221DD-F92F-4142-B073-0592410A9A10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V7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359BAE6-94CB-409E-AD2F-90DD20DCD361}"/>
              </a:ext>
            </a:extLst>
          </p:cNvPr>
          <p:cNvSpPr/>
          <p:nvPr/>
        </p:nvSpPr>
        <p:spPr>
          <a:xfrm>
            <a:off x="7753431" y="3028928"/>
            <a:ext cx="576000" cy="360000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5AC98280-5F8B-4778-98B4-2840626880EA}"/>
              </a:ext>
            </a:extLst>
          </p:cNvPr>
          <p:cNvCxnSpPr>
            <a:cxnSpLocks/>
          </p:cNvCxnSpPr>
          <p:nvPr/>
        </p:nvCxnSpPr>
        <p:spPr>
          <a:xfrm>
            <a:off x="8042571" y="3389600"/>
            <a:ext cx="0" cy="1152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AAC41BF-DE16-4361-B26D-115B581BD2CF}"/>
              </a:ext>
            </a:extLst>
          </p:cNvPr>
          <p:cNvSpPr txBox="1"/>
          <p:nvPr/>
        </p:nvSpPr>
        <p:spPr>
          <a:xfrm>
            <a:off x="7599744" y="2653868"/>
            <a:ext cx="845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Sink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F288D088-490A-4891-BB1B-FC6EFACB396B}"/>
              </a:ext>
            </a:extLst>
          </p:cNvPr>
          <p:cNvCxnSpPr>
            <a:cxnSpLocks/>
          </p:cNvCxnSpPr>
          <p:nvPr/>
        </p:nvCxnSpPr>
        <p:spPr>
          <a:xfrm>
            <a:off x="8052465" y="4526224"/>
            <a:ext cx="720000" cy="0"/>
          </a:xfrm>
          <a:prstGeom prst="straightConnector1">
            <a:avLst/>
          </a:prstGeom>
          <a:ln w="444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6F7C6FC-8718-4741-B44D-252D7159DCD6}"/>
              </a:ext>
            </a:extLst>
          </p:cNvPr>
          <p:cNvSpPr txBox="1"/>
          <p:nvPr/>
        </p:nvSpPr>
        <p:spPr>
          <a:xfrm>
            <a:off x="8324849" y="4346627"/>
            <a:ext cx="136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PDS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7201A2AD-30B1-4723-A105-81AFF088A53F}"/>
              </a:ext>
            </a:extLst>
          </p:cNvPr>
          <p:cNvCxnSpPr>
            <a:cxnSpLocks/>
          </p:cNvCxnSpPr>
          <p:nvPr/>
        </p:nvCxnSpPr>
        <p:spPr>
          <a:xfrm>
            <a:off x="10590663" y="4532109"/>
            <a:ext cx="720000" cy="0"/>
          </a:xfrm>
          <a:prstGeom prst="straightConnector1">
            <a:avLst/>
          </a:prstGeom>
          <a:ln w="444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8C3B78FF-B00D-4E37-9804-829EFB60F68A}"/>
              </a:ext>
            </a:extLst>
          </p:cNvPr>
          <p:cNvCxnSpPr>
            <a:cxnSpLocks/>
          </p:cNvCxnSpPr>
          <p:nvPr/>
        </p:nvCxnSpPr>
        <p:spPr>
          <a:xfrm>
            <a:off x="6993161" y="3999930"/>
            <a:ext cx="0" cy="648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F9EEF653-F491-4A8E-939A-E39045E35383}"/>
              </a:ext>
            </a:extLst>
          </p:cNvPr>
          <p:cNvCxnSpPr>
            <a:cxnSpLocks/>
          </p:cNvCxnSpPr>
          <p:nvPr/>
        </p:nvCxnSpPr>
        <p:spPr>
          <a:xfrm>
            <a:off x="8234131" y="4166794"/>
            <a:ext cx="0" cy="360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92511402-8A13-49E5-B688-386FE38CA880}"/>
              </a:ext>
            </a:extLst>
          </p:cNvPr>
          <p:cNvCxnSpPr>
            <a:cxnSpLocks/>
          </p:cNvCxnSpPr>
          <p:nvPr/>
        </p:nvCxnSpPr>
        <p:spPr>
          <a:xfrm>
            <a:off x="6960288" y="4002971"/>
            <a:ext cx="2160000" cy="0"/>
          </a:xfrm>
          <a:prstGeom prst="straightConnector1">
            <a:avLst/>
          </a:prstGeom>
          <a:ln w="44450">
            <a:headEnd type="none" w="sm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22954B42-21F9-4545-A4F9-4A6A1F89FDD5}"/>
              </a:ext>
            </a:extLst>
          </p:cNvPr>
          <p:cNvCxnSpPr>
            <a:cxnSpLocks/>
          </p:cNvCxnSpPr>
          <p:nvPr/>
        </p:nvCxnSpPr>
        <p:spPr>
          <a:xfrm>
            <a:off x="8234130" y="4154963"/>
            <a:ext cx="3384000" cy="0"/>
          </a:xfrm>
          <a:prstGeom prst="straightConnector1">
            <a:avLst/>
          </a:prstGeom>
          <a:ln w="444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6FA0F32B-8D86-4FA5-A172-D3ACEAB32263}"/>
              </a:ext>
            </a:extLst>
          </p:cNvPr>
          <p:cNvCxnSpPr>
            <a:cxnSpLocks/>
          </p:cNvCxnSpPr>
          <p:nvPr/>
        </p:nvCxnSpPr>
        <p:spPr>
          <a:xfrm>
            <a:off x="10597676" y="2377715"/>
            <a:ext cx="0" cy="1440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896C62E9-C737-4FA0-8E40-FD1D427F1BA4}"/>
              </a:ext>
            </a:extLst>
          </p:cNvPr>
          <p:cNvCxnSpPr>
            <a:cxnSpLocks/>
          </p:cNvCxnSpPr>
          <p:nvPr/>
        </p:nvCxnSpPr>
        <p:spPr>
          <a:xfrm>
            <a:off x="11595359" y="2623521"/>
            <a:ext cx="0" cy="1512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DE4BD359-A521-47ED-A114-404CC5FD8C1C}"/>
              </a:ext>
            </a:extLst>
          </p:cNvPr>
          <p:cNvCxnSpPr>
            <a:cxnSpLocks/>
          </p:cNvCxnSpPr>
          <p:nvPr/>
        </p:nvCxnSpPr>
        <p:spPr>
          <a:xfrm>
            <a:off x="11582593" y="2620812"/>
            <a:ext cx="180000" cy="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A83978DE-7B88-4A54-BCBE-EF0886F13331}"/>
              </a:ext>
            </a:extLst>
          </p:cNvPr>
          <p:cNvCxnSpPr>
            <a:cxnSpLocks/>
          </p:cNvCxnSpPr>
          <p:nvPr/>
        </p:nvCxnSpPr>
        <p:spPr>
          <a:xfrm>
            <a:off x="11746269" y="2594083"/>
            <a:ext cx="0" cy="180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5A4073A3-5C08-4DFC-B214-EA283C90E277}"/>
              </a:ext>
            </a:extLst>
          </p:cNvPr>
          <p:cNvCxnSpPr>
            <a:cxnSpLocks/>
          </p:cNvCxnSpPr>
          <p:nvPr/>
        </p:nvCxnSpPr>
        <p:spPr>
          <a:xfrm>
            <a:off x="9113161" y="2422691"/>
            <a:ext cx="0" cy="1584000"/>
          </a:xfrm>
          <a:prstGeom prst="straightConnector1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A4603ED8-C875-44FA-9B3C-ADEEACB7929A}"/>
              </a:ext>
            </a:extLst>
          </p:cNvPr>
          <p:cNvSpPr/>
          <p:nvPr/>
        </p:nvSpPr>
        <p:spPr>
          <a:xfrm>
            <a:off x="8999166" y="2122146"/>
            <a:ext cx="21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3BEB30-07D9-4ECF-807B-510B13263752}"/>
              </a:ext>
            </a:extLst>
          </p:cNvPr>
          <p:cNvSpPr txBox="1"/>
          <p:nvPr/>
        </p:nvSpPr>
        <p:spPr>
          <a:xfrm>
            <a:off x="8837177" y="1831993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HF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104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Fire Resistance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pic>
        <p:nvPicPr>
          <p:cNvPr id="5" name="コンテンツ プレースホルダー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4B115BF7-9F7A-4A13-83F0-2FF26F438F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1059656"/>
            <a:ext cx="5772150" cy="5314950"/>
          </a:xfr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49101E-3A8E-445A-AAE5-D94C21097331}"/>
              </a:ext>
            </a:extLst>
          </p:cNvPr>
          <p:cNvSpPr/>
          <p:nvPr/>
        </p:nvSpPr>
        <p:spPr>
          <a:xfrm>
            <a:off x="3645127" y="2293404"/>
            <a:ext cx="4932000" cy="2340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B83FAF9-F684-49F2-A3D3-990C01FF0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69249" y="4670196"/>
            <a:ext cx="351621" cy="179007"/>
          </a:xfrm>
          <a:prstGeom prst="rect">
            <a:avLst/>
          </a:prstGeom>
        </p:spPr>
      </p:pic>
      <p:sp>
        <p:nvSpPr>
          <p:cNvPr id="10" name="楕円 9">
            <a:extLst>
              <a:ext uri="{FF2B5EF4-FFF2-40B4-BE49-F238E27FC236}">
                <a16:creationId xmlns:a16="http://schemas.microsoft.com/office/drawing/2014/main" id="{1E5A5500-40E5-4852-BCC0-A4688C5708CB}"/>
              </a:ext>
            </a:extLst>
          </p:cNvPr>
          <p:cNvSpPr/>
          <p:nvPr/>
        </p:nvSpPr>
        <p:spPr>
          <a:xfrm>
            <a:off x="5135276" y="2047629"/>
            <a:ext cx="619565" cy="372798"/>
          </a:xfrm>
          <a:prstGeom prst="ellipse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8ABE832D-7CA6-4D16-9227-48D275DA7765}"/>
              </a:ext>
            </a:extLst>
          </p:cNvPr>
          <p:cNvSpPr/>
          <p:nvPr/>
        </p:nvSpPr>
        <p:spPr>
          <a:xfrm>
            <a:off x="528416" y="3491057"/>
            <a:ext cx="619565" cy="372798"/>
          </a:xfrm>
          <a:prstGeom prst="ellips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1EC68B4B-26EF-4635-BB2C-A1385D2A74E4}"/>
              </a:ext>
            </a:extLst>
          </p:cNvPr>
          <p:cNvSpPr/>
          <p:nvPr/>
        </p:nvSpPr>
        <p:spPr>
          <a:xfrm rot="5400000">
            <a:off x="3268109" y="3530732"/>
            <a:ext cx="619565" cy="372798"/>
          </a:xfrm>
          <a:prstGeom prst="ellipse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9D17BA92-0BCE-4BCD-BF01-EE5776419227}"/>
              </a:ext>
            </a:extLst>
          </p:cNvPr>
          <p:cNvSpPr/>
          <p:nvPr/>
        </p:nvSpPr>
        <p:spPr>
          <a:xfrm rot="5400000">
            <a:off x="8334581" y="3530732"/>
            <a:ext cx="619565" cy="372798"/>
          </a:xfrm>
          <a:prstGeom prst="ellipse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67DBF95-029C-4796-9EA8-9EAC57F119FB}"/>
              </a:ext>
            </a:extLst>
          </p:cNvPr>
          <p:cNvSpPr/>
          <p:nvPr/>
        </p:nvSpPr>
        <p:spPr>
          <a:xfrm>
            <a:off x="528416" y="2910813"/>
            <a:ext cx="619565" cy="372798"/>
          </a:xfrm>
          <a:prstGeom prst="ellipse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F1801B9-274F-4215-B428-305F93B0D310}"/>
              </a:ext>
            </a:extLst>
          </p:cNvPr>
          <p:cNvSpPr/>
          <p:nvPr/>
        </p:nvSpPr>
        <p:spPr>
          <a:xfrm>
            <a:off x="5135275" y="4573301"/>
            <a:ext cx="619565" cy="372798"/>
          </a:xfrm>
          <a:prstGeom prst="ellips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06BC922-C34F-47F7-B9CF-B512DC818776}"/>
              </a:ext>
            </a:extLst>
          </p:cNvPr>
          <p:cNvSpPr txBox="1"/>
          <p:nvPr/>
        </p:nvSpPr>
        <p:spPr>
          <a:xfrm>
            <a:off x="1105803" y="2910813"/>
            <a:ext cx="1500612" cy="37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Replace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9E86CF-3ADE-40FC-95E3-5C720EC4FE19}"/>
              </a:ext>
            </a:extLst>
          </p:cNvPr>
          <p:cNvSpPr txBox="1"/>
          <p:nvPr/>
        </p:nvSpPr>
        <p:spPr>
          <a:xfrm>
            <a:off x="1109176" y="3491057"/>
            <a:ext cx="150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Remove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AE95784-11A7-4451-BB8F-5974F88EB80F}"/>
              </a:ext>
            </a:extLst>
          </p:cNvPr>
          <p:cNvSpPr txBox="1"/>
          <p:nvPr/>
        </p:nvSpPr>
        <p:spPr>
          <a:xfrm>
            <a:off x="528416" y="4249277"/>
            <a:ext cx="2547539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Note) Windows in concrete wall should be replaced. </a:t>
            </a:r>
          </a:p>
          <a:p>
            <a:r>
              <a:rPr lang="en-US" altLang="ja-JP" dirty="0">
                <a:latin typeface="Century Gothic" panose="020B0502020202020204" pitchFamily="34" charset="0"/>
              </a:rPr>
              <a:t>(refer to No.5 building drawing) 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13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Additional door 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96D29C3-35D9-47FD-B84C-15464C8BFF63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5A38231-CA17-4CBD-91AE-8F79EAE21A1C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FDF361FA-8A55-41F1-83EA-52BB5B5A131D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FC589F2-C522-42D4-AEF2-F4DE7426D43A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20B6C9C-EF6D-49F7-91CA-3A8EECCFB7B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A2F194EA-A58D-4891-9DA4-4C0E34118FF1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358F404-FEC3-48A2-8EDA-834F88E61CE5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6FE41E8F-2903-4CAB-9357-08D324AC5F94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7F0A7293-FF03-4BA2-B4C6-D25CA1B6A51E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D9314C2-917D-4089-8973-AF2F894E07B9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3337459-4005-4BE5-AD94-0A33F0BA5EE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A9291E51-9E54-486E-98D1-767E4424150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楕円 2">
            <a:extLst>
              <a:ext uri="{FF2B5EF4-FFF2-40B4-BE49-F238E27FC236}">
                <a16:creationId xmlns:a16="http://schemas.microsoft.com/office/drawing/2014/main" id="{7CED760A-F1FE-475A-83F6-3A51F9C8B77B}"/>
              </a:ext>
            </a:extLst>
          </p:cNvPr>
          <p:cNvSpPr/>
          <p:nvPr/>
        </p:nvSpPr>
        <p:spPr>
          <a:xfrm>
            <a:off x="2297737" y="1898809"/>
            <a:ext cx="990593" cy="990593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吹き出し: 四角形 26">
            <a:extLst>
              <a:ext uri="{FF2B5EF4-FFF2-40B4-BE49-F238E27FC236}">
                <a16:creationId xmlns:a16="http://schemas.microsoft.com/office/drawing/2014/main" id="{EC5626B4-874F-48BA-8EEE-361551876D8F}"/>
              </a:ext>
            </a:extLst>
          </p:cNvPr>
          <p:cNvSpPr/>
          <p:nvPr/>
        </p:nvSpPr>
        <p:spPr>
          <a:xfrm>
            <a:off x="221453" y="1215063"/>
            <a:ext cx="1430951" cy="575779"/>
          </a:xfrm>
          <a:prstGeom prst="wedgeRectCallout">
            <a:avLst>
              <a:gd name="adj1" fmla="val 105038"/>
              <a:gd name="adj2" fmla="val 8777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Note) </a:t>
            </a:r>
          </a:p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Canceled</a:t>
            </a:r>
            <a:r>
              <a:rPr kumimoji="1"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吹き出し: 四角形 27">
            <a:extLst>
              <a:ext uri="{FF2B5EF4-FFF2-40B4-BE49-F238E27FC236}">
                <a16:creationId xmlns:a16="http://schemas.microsoft.com/office/drawing/2014/main" id="{FDAFDF9B-DDEE-4874-8654-4B2387736E26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V5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56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Additional equipment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96D29C3-35D9-47FD-B84C-15464C8BFF63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5A38231-CA17-4CBD-91AE-8F79EAE21A1C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FDF361FA-8A55-41F1-83EA-52BB5B5A131D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FC589F2-C522-42D4-AEF2-F4DE7426D43A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20B6C9C-EF6D-49F7-91CA-3A8EECCFB7B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A2F194EA-A58D-4891-9DA4-4C0E34118FF1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358F404-FEC3-48A2-8EDA-834F88E61CE5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6FE41E8F-2903-4CAB-9357-08D324AC5F94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7F0A7293-FF03-4BA2-B4C6-D25CA1B6A51E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D9314C2-917D-4089-8973-AF2F894E07B9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3337459-4005-4BE5-AD94-0A33F0BA5EE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A9291E51-9E54-486E-98D1-767E4424150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581BDB5-4D1E-42BD-81E4-322FE4A4A289}"/>
              </a:ext>
            </a:extLst>
          </p:cNvPr>
          <p:cNvSpPr/>
          <p:nvPr/>
        </p:nvSpPr>
        <p:spPr>
          <a:xfrm>
            <a:off x="379300" y="1813823"/>
            <a:ext cx="198924" cy="230129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8AE50DF-EC0C-4D84-AD99-83B701FCD8BD}"/>
              </a:ext>
            </a:extLst>
          </p:cNvPr>
          <p:cNvSpPr txBox="1"/>
          <p:nvPr/>
        </p:nvSpPr>
        <p:spPr>
          <a:xfrm>
            <a:off x="203657" y="2076893"/>
            <a:ext cx="1405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Floor mounted type autoclave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72E532E-9D91-419E-8F04-1C3494BF9087}"/>
              </a:ext>
            </a:extLst>
          </p:cNvPr>
          <p:cNvSpPr/>
          <p:nvPr/>
        </p:nvSpPr>
        <p:spPr>
          <a:xfrm>
            <a:off x="4876287" y="3279345"/>
            <a:ext cx="198924" cy="230129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BF75313-AF37-47A8-97DB-171965337AB1}"/>
              </a:ext>
            </a:extLst>
          </p:cNvPr>
          <p:cNvSpPr/>
          <p:nvPr/>
        </p:nvSpPr>
        <p:spPr>
          <a:xfrm>
            <a:off x="6252364" y="3283828"/>
            <a:ext cx="198924" cy="230129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102BB04-9AF5-4832-83EE-1CC8872EA4B1}"/>
              </a:ext>
            </a:extLst>
          </p:cNvPr>
          <p:cNvSpPr/>
          <p:nvPr/>
        </p:nvSpPr>
        <p:spPr>
          <a:xfrm>
            <a:off x="379300" y="3509474"/>
            <a:ext cx="198924" cy="230129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5746BD1-5C61-424E-A7B4-CFDA48253258}"/>
              </a:ext>
            </a:extLst>
          </p:cNvPr>
          <p:cNvSpPr txBox="1"/>
          <p:nvPr/>
        </p:nvSpPr>
        <p:spPr>
          <a:xfrm>
            <a:off x="203657" y="3772544"/>
            <a:ext cx="140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Sink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61C13F7-7E2F-480A-9F00-6D7B7F9A8B20}"/>
              </a:ext>
            </a:extLst>
          </p:cNvPr>
          <p:cNvSpPr/>
          <p:nvPr/>
        </p:nvSpPr>
        <p:spPr>
          <a:xfrm>
            <a:off x="8807296" y="1470039"/>
            <a:ext cx="198924" cy="230129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825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Window in inside door 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96D29C3-35D9-47FD-B84C-15464C8BFF63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5A38231-CA17-4CBD-91AE-8F79EAE21A1C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FDF361FA-8A55-41F1-83EA-52BB5B5A131D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FC589F2-C522-42D4-AEF2-F4DE7426D43A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20B6C9C-EF6D-49F7-91CA-3A8EECCFB7B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A2F194EA-A58D-4891-9DA4-4C0E34118FF1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358F404-FEC3-48A2-8EDA-834F88E61CE5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6FE41E8F-2903-4CAB-9357-08D324AC5F94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7F0A7293-FF03-4BA2-B4C6-D25CA1B6A51E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D9314C2-917D-4089-8973-AF2F894E07B9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3337459-4005-4BE5-AD94-0A33F0BA5EE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A9291E51-9E54-486E-98D1-767E4424150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325FF34-0D3B-4F83-A6E6-8FB1869EDA55}"/>
              </a:ext>
            </a:extLst>
          </p:cNvPr>
          <p:cNvCxnSpPr/>
          <p:nvPr/>
        </p:nvCxnSpPr>
        <p:spPr>
          <a:xfrm>
            <a:off x="7022519" y="3228298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B7A738F2-F955-4E1A-A1C3-E1C6DD9B0681}"/>
              </a:ext>
            </a:extLst>
          </p:cNvPr>
          <p:cNvCxnSpPr/>
          <p:nvPr/>
        </p:nvCxnSpPr>
        <p:spPr>
          <a:xfrm>
            <a:off x="4211477" y="2557279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ED5D9B8-8290-4132-A0EA-DB25C4B57B5B}"/>
              </a:ext>
            </a:extLst>
          </p:cNvPr>
          <p:cNvCxnSpPr/>
          <p:nvPr/>
        </p:nvCxnSpPr>
        <p:spPr>
          <a:xfrm>
            <a:off x="3244762" y="3228298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D7EB947F-9397-46E6-9A69-EC6B1E831C7C}"/>
              </a:ext>
            </a:extLst>
          </p:cNvPr>
          <p:cNvCxnSpPr/>
          <p:nvPr/>
        </p:nvCxnSpPr>
        <p:spPr>
          <a:xfrm>
            <a:off x="4188736" y="3230570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308ED32E-524F-4F8A-81D6-B035EDC0A554}"/>
              </a:ext>
            </a:extLst>
          </p:cNvPr>
          <p:cNvCxnSpPr>
            <a:cxnSpLocks/>
          </p:cNvCxnSpPr>
          <p:nvPr/>
        </p:nvCxnSpPr>
        <p:spPr>
          <a:xfrm rot="5400000">
            <a:off x="3679209" y="2817062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5BA122FD-F558-4132-A472-5CFDE1CBD00A}"/>
              </a:ext>
            </a:extLst>
          </p:cNvPr>
          <p:cNvCxnSpPr>
            <a:cxnSpLocks/>
          </p:cNvCxnSpPr>
          <p:nvPr/>
        </p:nvCxnSpPr>
        <p:spPr>
          <a:xfrm rot="5400000">
            <a:off x="7274047" y="2821545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47F787-0304-4CF0-A82F-DF2DF5F1B06D}"/>
              </a:ext>
            </a:extLst>
          </p:cNvPr>
          <p:cNvCxnSpPr/>
          <p:nvPr/>
        </p:nvCxnSpPr>
        <p:spPr>
          <a:xfrm>
            <a:off x="7000108" y="2546984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8780D58A-9A0F-4C57-A373-4943744FBA6C}"/>
              </a:ext>
            </a:extLst>
          </p:cNvPr>
          <p:cNvCxnSpPr/>
          <p:nvPr/>
        </p:nvCxnSpPr>
        <p:spPr>
          <a:xfrm>
            <a:off x="8344808" y="3232781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94CD7207-A8E5-42F8-A707-BB2E28AF5F2E}"/>
              </a:ext>
            </a:extLst>
          </p:cNvPr>
          <p:cNvCxnSpPr>
            <a:cxnSpLocks/>
          </p:cNvCxnSpPr>
          <p:nvPr/>
        </p:nvCxnSpPr>
        <p:spPr>
          <a:xfrm rot="5400000">
            <a:off x="8071903" y="2826028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3EA5F9-69B1-4E53-B9BE-BB8E86341F05}"/>
              </a:ext>
            </a:extLst>
          </p:cNvPr>
          <p:cNvSpPr txBox="1"/>
          <p:nvPr/>
        </p:nvSpPr>
        <p:spPr>
          <a:xfrm>
            <a:off x="179733" y="880689"/>
            <a:ext cx="1472669" cy="20313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Note) Window size is  W300mm and H500mm or more.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18BA8F2-CB5C-4C4E-9437-547CA9F0AB16}"/>
              </a:ext>
            </a:extLst>
          </p:cNvPr>
          <p:cNvSpPr txBox="1"/>
          <p:nvPr/>
        </p:nvSpPr>
        <p:spPr>
          <a:xfrm>
            <a:off x="179733" y="3030701"/>
            <a:ext cx="1460251" cy="341632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Note) In case that clear view</a:t>
            </a:r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 is not allowed (</a:t>
            </a:r>
            <a:r>
              <a:rPr kumimoji="1"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Shower room, etc.),</a:t>
            </a:r>
          </a:p>
          <a:p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Blind film or other method should be considered.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吹き出し: 四角形 36">
            <a:extLst>
              <a:ext uri="{FF2B5EF4-FFF2-40B4-BE49-F238E27FC236}">
                <a16:creationId xmlns:a16="http://schemas.microsoft.com/office/drawing/2014/main" id="{67170C2F-5EC3-40AD-AE48-B4B17C89519A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V5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1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Door interlock 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96D29C3-35D9-47FD-B84C-15464C8BFF63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5A38231-CA17-4CBD-91AE-8F79EAE21A1C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FDF361FA-8A55-41F1-83EA-52BB5B5A131D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FC589F2-C522-42D4-AEF2-F4DE7426D43A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20B6C9C-EF6D-49F7-91CA-3A8EECCFB7B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A2F194EA-A58D-4891-9DA4-4C0E34118FF1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358F404-FEC3-48A2-8EDA-834F88E61CE5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6FE41E8F-2903-4CAB-9357-08D324AC5F94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7F0A7293-FF03-4BA2-B4C6-D25CA1B6A51E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D9314C2-917D-4089-8973-AF2F894E07B9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3337459-4005-4BE5-AD94-0A33F0BA5EE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A9291E51-9E54-486E-98D1-767E4424150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325FF34-0D3B-4F83-A6E6-8FB1869EDA55}"/>
              </a:ext>
            </a:extLst>
          </p:cNvPr>
          <p:cNvCxnSpPr/>
          <p:nvPr/>
        </p:nvCxnSpPr>
        <p:spPr>
          <a:xfrm>
            <a:off x="7022519" y="3228298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B7A738F2-F955-4E1A-A1C3-E1C6DD9B0681}"/>
              </a:ext>
            </a:extLst>
          </p:cNvPr>
          <p:cNvCxnSpPr/>
          <p:nvPr/>
        </p:nvCxnSpPr>
        <p:spPr>
          <a:xfrm>
            <a:off x="4211477" y="2557279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ED5D9B8-8290-4132-A0EA-DB25C4B57B5B}"/>
              </a:ext>
            </a:extLst>
          </p:cNvPr>
          <p:cNvCxnSpPr/>
          <p:nvPr/>
        </p:nvCxnSpPr>
        <p:spPr>
          <a:xfrm>
            <a:off x="3244762" y="3228298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D7EB947F-9397-46E6-9A69-EC6B1E831C7C}"/>
              </a:ext>
            </a:extLst>
          </p:cNvPr>
          <p:cNvCxnSpPr/>
          <p:nvPr/>
        </p:nvCxnSpPr>
        <p:spPr>
          <a:xfrm>
            <a:off x="4188736" y="3230570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308ED32E-524F-4F8A-81D6-B035EDC0A554}"/>
              </a:ext>
            </a:extLst>
          </p:cNvPr>
          <p:cNvCxnSpPr>
            <a:cxnSpLocks/>
          </p:cNvCxnSpPr>
          <p:nvPr/>
        </p:nvCxnSpPr>
        <p:spPr>
          <a:xfrm rot="5400000">
            <a:off x="3679209" y="2817062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5BA122FD-F558-4132-A472-5CFDE1CBD00A}"/>
              </a:ext>
            </a:extLst>
          </p:cNvPr>
          <p:cNvCxnSpPr>
            <a:cxnSpLocks/>
          </p:cNvCxnSpPr>
          <p:nvPr/>
        </p:nvCxnSpPr>
        <p:spPr>
          <a:xfrm rot="5400000">
            <a:off x="7274047" y="2821545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47F787-0304-4CF0-A82F-DF2DF5F1B06D}"/>
              </a:ext>
            </a:extLst>
          </p:cNvPr>
          <p:cNvCxnSpPr/>
          <p:nvPr/>
        </p:nvCxnSpPr>
        <p:spPr>
          <a:xfrm>
            <a:off x="7000108" y="2546984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8780D58A-9A0F-4C57-A373-4943744FBA6C}"/>
              </a:ext>
            </a:extLst>
          </p:cNvPr>
          <p:cNvCxnSpPr/>
          <p:nvPr/>
        </p:nvCxnSpPr>
        <p:spPr>
          <a:xfrm>
            <a:off x="8344808" y="3232781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94CD7207-A8E5-42F8-A707-BB2E28AF5F2E}"/>
              </a:ext>
            </a:extLst>
          </p:cNvPr>
          <p:cNvCxnSpPr>
            <a:cxnSpLocks/>
          </p:cNvCxnSpPr>
          <p:nvPr/>
        </p:nvCxnSpPr>
        <p:spPr>
          <a:xfrm rot="5400000">
            <a:off x="8071903" y="2826028"/>
            <a:ext cx="1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4FDF5D3-7DE9-4FC3-B734-2BD1D966374A}"/>
              </a:ext>
            </a:extLst>
          </p:cNvPr>
          <p:cNvCxnSpPr/>
          <p:nvPr/>
        </p:nvCxnSpPr>
        <p:spPr>
          <a:xfrm>
            <a:off x="3909275" y="3120331"/>
            <a:ext cx="0" cy="199132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E6359ACC-5C3D-4222-A9A6-1654B3777F3D}"/>
              </a:ext>
            </a:extLst>
          </p:cNvPr>
          <p:cNvCxnSpPr>
            <a:cxnSpLocks/>
          </p:cNvCxnSpPr>
          <p:nvPr/>
        </p:nvCxnSpPr>
        <p:spPr>
          <a:xfrm>
            <a:off x="6764393" y="3228298"/>
            <a:ext cx="0" cy="200702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E94AA921-B9E2-45CA-9B11-AEC2C2C5DFC2}"/>
              </a:ext>
            </a:extLst>
          </p:cNvPr>
          <p:cNvCxnSpPr>
            <a:cxnSpLocks/>
          </p:cNvCxnSpPr>
          <p:nvPr/>
        </p:nvCxnSpPr>
        <p:spPr>
          <a:xfrm>
            <a:off x="3331643" y="2817062"/>
            <a:ext cx="0" cy="389789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C1FF25DE-AD13-4E0B-AF28-4859B19E863F}"/>
              </a:ext>
            </a:extLst>
          </p:cNvPr>
          <p:cNvCxnSpPr>
            <a:cxnSpLocks/>
          </p:cNvCxnSpPr>
          <p:nvPr/>
        </p:nvCxnSpPr>
        <p:spPr>
          <a:xfrm>
            <a:off x="3331643" y="2827806"/>
            <a:ext cx="41168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C3FEE032-2C51-4D40-A654-50AB1C9DDAB6}"/>
              </a:ext>
            </a:extLst>
          </p:cNvPr>
          <p:cNvCxnSpPr>
            <a:cxnSpLocks/>
          </p:cNvCxnSpPr>
          <p:nvPr/>
        </p:nvCxnSpPr>
        <p:spPr>
          <a:xfrm>
            <a:off x="4299370" y="2578937"/>
            <a:ext cx="0" cy="627914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82D0E39F-457D-42E7-BAE0-19D8BAE46102}"/>
              </a:ext>
            </a:extLst>
          </p:cNvPr>
          <p:cNvCxnSpPr>
            <a:cxnSpLocks/>
          </p:cNvCxnSpPr>
          <p:nvPr/>
        </p:nvCxnSpPr>
        <p:spPr>
          <a:xfrm>
            <a:off x="3794666" y="2826028"/>
            <a:ext cx="5047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0EE17C65-76DF-4A34-A07E-00816BC894D6}"/>
              </a:ext>
            </a:extLst>
          </p:cNvPr>
          <p:cNvCxnSpPr>
            <a:cxnSpLocks/>
          </p:cNvCxnSpPr>
          <p:nvPr/>
        </p:nvCxnSpPr>
        <p:spPr>
          <a:xfrm>
            <a:off x="7090108" y="2576035"/>
            <a:ext cx="0" cy="627914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530A1F1F-DE39-4670-B973-BFA8B1EA2E5A}"/>
              </a:ext>
            </a:extLst>
          </p:cNvPr>
          <p:cNvCxnSpPr>
            <a:cxnSpLocks/>
          </p:cNvCxnSpPr>
          <p:nvPr/>
        </p:nvCxnSpPr>
        <p:spPr>
          <a:xfrm>
            <a:off x="7090108" y="2823126"/>
            <a:ext cx="254797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97D95FCF-3E8D-432A-A415-18CB2108C625}"/>
              </a:ext>
            </a:extLst>
          </p:cNvPr>
          <p:cNvCxnSpPr>
            <a:cxnSpLocks/>
          </p:cNvCxnSpPr>
          <p:nvPr/>
        </p:nvCxnSpPr>
        <p:spPr>
          <a:xfrm>
            <a:off x="8434744" y="2814681"/>
            <a:ext cx="0" cy="389789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994820A5-44D9-4407-A5E8-D9B2E8B951B2}"/>
              </a:ext>
            </a:extLst>
          </p:cNvPr>
          <p:cNvCxnSpPr>
            <a:cxnSpLocks/>
          </p:cNvCxnSpPr>
          <p:nvPr/>
        </p:nvCxnSpPr>
        <p:spPr>
          <a:xfrm>
            <a:off x="8187090" y="2825425"/>
            <a:ext cx="24765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5CEC4A4F-A79A-4B25-9E3D-E61D358F4958}"/>
              </a:ext>
            </a:extLst>
          </p:cNvPr>
          <p:cNvCxnSpPr>
            <a:cxnSpLocks/>
          </p:cNvCxnSpPr>
          <p:nvPr/>
        </p:nvCxnSpPr>
        <p:spPr>
          <a:xfrm>
            <a:off x="6052400" y="2541494"/>
            <a:ext cx="0" cy="686804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4ED9B8C9-EC17-49D7-A444-BB07C32EEACE}"/>
              </a:ext>
            </a:extLst>
          </p:cNvPr>
          <p:cNvCxnSpPr>
            <a:cxnSpLocks/>
          </p:cNvCxnSpPr>
          <p:nvPr/>
        </p:nvCxnSpPr>
        <p:spPr>
          <a:xfrm>
            <a:off x="8859893" y="3027596"/>
            <a:ext cx="0" cy="200702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5612F656-B409-4C3F-BD93-CC07A33C38A8}"/>
              </a:ext>
            </a:extLst>
          </p:cNvPr>
          <p:cNvCxnSpPr>
            <a:cxnSpLocks/>
          </p:cNvCxnSpPr>
          <p:nvPr/>
        </p:nvCxnSpPr>
        <p:spPr>
          <a:xfrm rot="5400000">
            <a:off x="5473756" y="3266398"/>
            <a:ext cx="0" cy="200702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69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Door lock and Open/Close Sensor 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96D29C3-35D9-47FD-B84C-15464C8BFF63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5A38231-CA17-4CBD-91AE-8F79EAE21A1C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FDF361FA-8A55-41F1-83EA-52BB5B5A131D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FC589F2-C522-42D4-AEF2-F4DE7426D43A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20B6C9C-EF6D-49F7-91CA-3A8EECCFB7B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A2F194EA-A58D-4891-9DA4-4C0E34118FF1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358F404-FEC3-48A2-8EDA-834F88E61CE5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6FE41E8F-2903-4CAB-9357-08D324AC5F94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7F0A7293-FF03-4BA2-B4C6-D25CA1B6A51E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D9314C2-917D-4089-8973-AF2F894E07B9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3337459-4005-4BE5-AD94-0A33F0BA5EE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A9291E51-9E54-486E-98D1-767E4424150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3EA5F9-69B1-4E53-B9BE-BB8E86341F05}"/>
              </a:ext>
            </a:extLst>
          </p:cNvPr>
          <p:cNvSpPr txBox="1"/>
          <p:nvPr/>
        </p:nvSpPr>
        <p:spPr>
          <a:xfrm>
            <a:off x="179734" y="4357854"/>
            <a:ext cx="1405966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Note1) Door lock had better</a:t>
            </a: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 be electric magnetic type.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2210645A-C7BF-4424-A1E1-E2E59BB44478}"/>
              </a:ext>
            </a:extLst>
          </p:cNvPr>
          <p:cNvSpPr/>
          <p:nvPr/>
        </p:nvSpPr>
        <p:spPr>
          <a:xfrm>
            <a:off x="3336909" y="3228732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7944BC29-BB6A-4B57-9743-B3F3C3CE8F67}"/>
              </a:ext>
            </a:extLst>
          </p:cNvPr>
          <p:cNvSpPr/>
          <p:nvPr/>
        </p:nvSpPr>
        <p:spPr>
          <a:xfrm>
            <a:off x="3573377" y="2817670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C70E9EB0-B2B7-442B-9A14-5108C3A7B7AC}"/>
              </a:ext>
            </a:extLst>
          </p:cNvPr>
          <p:cNvSpPr/>
          <p:nvPr/>
        </p:nvSpPr>
        <p:spPr>
          <a:xfrm>
            <a:off x="4246403" y="3231616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E6A0FAE5-4759-4EA4-9F3E-52D48C745F37}"/>
              </a:ext>
            </a:extLst>
          </p:cNvPr>
          <p:cNvSpPr/>
          <p:nvPr/>
        </p:nvSpPr>
        <p:spPr>
          <a:xfrm>
            <a:off x="4304097" y="2541494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11D6CE7F-287A-4BD5-8CD1-058D60902C2A}"/>
              </a:ext>
            </a:extLst>
          </p:cNvPr>
          <p:cNvSpPr/>
          <p:nvPr/>
        </p:nvSpPr>
        <p:spPr>
          <a:xfrm>
            <a:off x="6923937" y="2541494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FCBD2670-B676-43E1-AF37-0C3D3D351AB6}"/>
              </a:ext>
            </a:extLst>
          </p:cNvPr>
          <p:cNvSpPr/>
          <p:nvPr/>
        </p:nvSpPr>
        <p:spPr>
          <a:xfrm>
            <a:off x="7349801" y="2811470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1CE2696E-388F-45C9-93A6-7CD8BACD318E}"/>
              </a:ext>
            </a:extLst>
          </p:cNvPr>
          <p:cNvSpPr/>
          <p:nvPr/>
        </p:nvSpPr>
        <p:spPr>
          <a:xfrm>
            <a:off x="6930267" y="3228732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9BD4F786-31F2-45EC-AAF2-18656F53904A}"/>
              </a:ext>
            </a:extLst>
          </p:cNvPr>
          <p:cNvSpPr/>
          <p:nvPr/>
        </p:nvSpPr>
        <p:spPr>
          <a:xfrm>
            <a:off x="8144605" y="2817670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18019161-9813-4FBA-BC96-D33484262D6D}"/>
              </a:ext>
            </a:extLst>
          </p:cNvPr>
          <p:cNvSpPr/>
          <p:nvPr/>
        </p:nvSpPr>
        <p:spPr>
          <a:xfrm>
            <a:off x="8260594" y="3228732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0363B276-3BCA-43A0-8143-620A135AE3C0}"/>
              </a:ext>
            </a:extLst>
          </p:cNvPr>
          <p:cNvSpPr/>
          <p:nvPr/>
        </p:nvSpPr>
        <p:spPr>
          <a:xfrm>
            <a:off x="295533" y="1539082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FC98E1-A219-4E5C-9680-63E393D1666C}"/>
              </a:ext>
            </a:extLst>
          </p:cNvPr>
          <p:cNvSpPr txBox="1"/>
          <p:nvPr/>
        </p:nvSpPr>
        <p:spPr>
          <a:xfrm>
            <a:off x="591024" y="1395916"/>
            <a:ext cx="1028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Door lock and sensor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A09E06D-CB00-4812-89F0-180F8F7C7913}"/>
              </a:ext>
            </a:extLst>
          </p:cNvPr>
          <p:cNvSpPr/>
          <p:nvPr/>
        </p:nvSpPr>
        <p:spPr>
          <a:xfrm>
            <a:off x="295533" y="2752922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8EB37F9-106E-44C3-99D3-E63A8DA1A45D}"/>
              </a:ext>
            </a:extLst>
          </p:cNvPr>
          <p:cNvSpPr txBox="1"/>
          <p:nvPr/>
        </p:nvSpPr>
        <p:spPr>
          <a:xfrm>
            <a:off x="591024" y="2655050"/>
            <a:ext cx="1028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 Gothic" panose="020B0502020202020204" pitchFamily="34" charset="0"/>
              </a:rPr>
              <a:t>Card Reader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6F8B7E7A-01FF-4308-8165-B6268D3A46F7}"/>
              </a:ext>
            </a:extLst>
          </p:cNvPr>
          <p:cNvSpPr/>
          <p:nvPr/>
        </p:nvSpPr>
        <p:spPr>
          <a:xfrm>
            <a:off x="295533" y="3414494"/>
            <a:ext cx="144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381AF2B-53B9-4A05-A1C7-87FF28DA3B59}"/>
              </a:ext>
            </a:extLst>
          </p:cNvPr>
          <p:cNvSpPr txBox="1"/>
          <p:nvPr/>
        </p:nvSpPr>
        <p:spPr>
          <a:xfrm>
            <a:off x="600502" y="3298276"/>
            <a:ext cx="1028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Button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A0883D0-5C5E-4EC9-B79B-5AFF2FE79A8E}"/>
              </a:ext>
            </a:extLst>
          </p:cNvPr>
          <p:cNvSpPr/>
          <p:nvPr/>
        </p:nvSpPr>
        <p:spPr>
          <a:xfrm>
            <a:off x="4540549" y="239410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CBB1A471-5FAC-4F79-AEEC-DE53F5F1A1F7}"/>
              </a:ext>
            </a:extLst>
          </p:cNvPr>
          <p:cNvSpPr/>
          <p:nvPr/>
        </p:nvSpPr>
        <p:spPr>
          <a:xfrm>
            <a:off x="4540549" y="2585724"/>
            <a:ext cx="144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D824A81-EAFE-45F6-A366-12925C5E7518}"/>
              </a:ext>
            </a:extLst>
          </p:cNvPr>
          <p:cNvSpPr/>
          <p:nvPr/>
        </p:nvSpPr>
        <p:spPr>
          <a:xfrm>
            <a:off x="6717656" y="2383625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33E5F9F4-C8AB-4F0A-8017-C4D4F3883088}"/>
              </a:ext>
            </a:extLst>
          </p:cNvPr>
          <p:cNvSpPr/>
          <p:nvPr/>
        </p:nvSpPr>
        <p:spPr>
          <a:xfrm>
            <a:off x="6717656" y="2575243"/>
            <a:ext cx="144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吹き出し: 四角形 45">
            <a:extLst>
              <a:ext uri="{FF2B5EF4-FFF2-40B4-BE49-F238E27FC236}">
                <a16:creationId xmlns:a16="http://schemas.microsoft.com/office/drawing/2014/main" id="{064E53EE-47CE-4DBB-B7AE-B756F751867E}"/>
              </a:ext>
            </a:extLst>
          </p:cNvPr>
          <p:cNvSpPr/>
          <p:nvPr/>
        </p:nvSpPr>
        <p:spPr>
          <a:xfrm>
            <a:off x="10691951" y="1032013"/>
            <a:ext cx="1460092" cy="5607326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0070C0"/>
                </a:solidFill>
                <a:latin typeface="Century Gothic" panose="020B0502020202020204" pitchFamily="34" charset="0"/>
              </a:rPr>
              <a:t>Note2) </a:t>
            </a:r>
          </a:p>
          <a:p>
            <a:r>
              <a:rPr lang="en-US" altLang="ja-JP" dirty="0">
                <a:solidFill>
                  <a:srgbClr val="0070C0"/>
                </a:solidFill>
                <a:latin typeface="Century Gothic" panose="020B0502020202020204" pitchFamily="34" charset="0"/>
              </a:rPr>
              <a:t>If access record is needed at not only entering room but also exiting room, Button should be changed to Card Reader.</a:t>
            </a:r>
          </a:p>
          <a:p>
            <a:r>
              <a:rPr kumimoji="1" lang="en-US" altLang="ja-JP" dirty="0">
                <a:solidFill>
                  <a:srgbClr val="0070C0"/>
                </a:solidFill>
                <a:latin typeface="Century Gothic" panose="020B0502020202020204" pitchFamily="34" charset="0"/>
              </a:rPr>
              <a:t>Note3)</a:t>
            </a:r>
          </a:p>
          <a:p>
            <a:r>
              <a:rPr lang="en-US" altLang="ja-JP" dirty="0">
                <a:solidFill>
                  <a:srgbClr val="0070C0"/>
                </a:solidFill>
                <a:latin typeface="Century Gothic" panose="020B0502020202020204" pitchFamily="34" charset="0"/>
              </a:rPr>
              <a:t>Emergency</a:t>
            </a:r>
          </a:p>
          <a:p>
            <a:r>
              <a:rPr lang="en-US" altLang="ja-JP" dirty="0">
                <a:solidFill>
                  <a:srgbClr val="0070C0"/>
                </a:solidFill>
                <a:latin typeface="Century Gothic" panose="020B0502020202020204" pitchFamily="34" charset="0"/>
              </a:rPr>
              <a:t>Lock cancelation is needed. </a:t>
            </a:r>
            <a:endParaRPr kumimoji="1" lang="en-US" altLang="ja-JP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endParaRPr kumimoji="1" lang="ja-JP" altLang="en-US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吹き出し: 四角形 47">
            <a:extLst>
              <a:ext uri="{FF2B5EF4-FFF2-40B4-BE49-F238E27FC236}">
                <a16:creationId xmlns:a16="http://schemas.microsoft.com/office/drawing/2014/main" id="{07C0645E-CE99-48CB-B77B-426D9FF51E26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V6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077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9EFC8EBE-56DF-4511-B485-C8DEBCCF4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04" y="1048871"/>
            <a:ext cx="9015673" cy="51280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1369C1-4514-49C3-ABE0-3E6CC6B9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Century Gothic" panose="020B0502020202020204" pitchFamily="34" charset="0"/>
              </a:rPr>
              <a:t>Manometer (Pressure gauge)</a:t>
            </a:r>
            <a:endParaRPr kumimoji="1" lang="ja-JP" altLang="en-US" dirty="0">
              <a:latin typeface="Century Gothic" panose="020B0502020202020204" pitchFamily="34" charset="0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96D29C3-35D9-47FD-B84C-15464C8BFF63}"/>
              </a:ext>
            </a:extLst>
          </p:cNvPr>
          <p:cNvGrpSpPr/>
          <p:nvPr/>
        </p:nvGrpSpPr>
        <p:grpSpPr>
          <a:xfrm rot="5400000">
            <a:off x="8805019" y="2819338"/>
            <a:ext cx="596223" cy="591670"/>
            <a:chOff x="5661212" y="537882"/>
            <a:chExt cx="596223" cy="59167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5A38231-CA17-4CBD-91AE-8F79EAE21A1C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FDF361FA-8A55-41F1-83EA-52BB5B5A131D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FC589F2-C522-42D4-AEF2-F4DE7426D43A}"/>
              </a:ext>
            </a:extLst>
          </p:cNvPr>
          <p:cNvGrpSpPr/>
          <p:nvPr/>
        </p:nvGrpSpPr>
        <p:grpSpPr>
          <a:xfrm rot="-5400000">
            <a:off x="2586739" y="2243383"/>
            <a:ext cx="596223" cy="591670"/>
            <a:chOff x="5661212" y="537882"/>
            <a:chExt cx="596223" cy="59167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20B6C9C-EF6D-49F7-91CA-3A8EECCFB7B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A2F194EA-A58D-4891-9DA4-4C0E34118FF1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358F404-FEC3-48A2-8EDA-834F88E61CE5}"/>
              </a:ext>
            </a:extLst>
          </p:cNvPr>
          <p:cNvGrpSpPr/>
          <p:nvPr/>
        </p:nvGrpSpPr>
        <p:grpSpPr>
          <a:xfrm rot="10800000">
            <a:off x="7049413" y="1204460"/>
            <a:ext cx="596223" cy="591670"/>
            <a:chOff x="5661212" y="537882"/>
            <a:chExt cx="596223" cy="59167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6FE41E8F-2903-4CAB-9357-08D324AC5F94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7F0A7293-FF03-4BA2-B4C6-D25CA1B6A51E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D9314C2-917D-4089-8973-AF2F894E07B9}"/>
              </a:ext>
            </a:extLst>
          </p:cNvPr>
          <p:cNvGrpSpPr/>
          <p:nvPr/>
        </p:nvGrpSpPr>
        <p:grpSpPr>
          <a:xfrm rot="10800000">
            <a:off x="7049413" y="1719695"/>
            <a:ext cx="596223" cy="591670"/>
            <a:chOff x="5661212" y="537882"/>
            <a:chExt cx="596223" cy="59167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3337459-4005-4BE5-AD94-0A33F0BA5EEE}"/>
                </a:ext>
              </a:extLst>
            </p:cNvPr>
            <p:cNvCxnSpPr/>
            <p:nvPr/>
          </p:nvCxnSpPr>
          <p:spPr>
            <a:xfrm>
              <a:off x="5951435" y="820273"/>
              <a:ext cx="30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A9291E51-9E54-486E-98D1-767E44241506}"/>
                </a:ext>
              </a:extLst>
            </p:cNvPr>
            <p:cNvSpPr/>
            <p:nvPr/>
          </p:nvSpPr>
          <p:spPr>
            <a:xfrm>
              <a:off x="5661212" y="537882"/>
              <a:ext cx="591670" cy="59167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3EA5F9-69B1-4E53-B9BE-BB8E86341F05}"/>
              </a:ext>
            </a:extLst>
          </p:cNvPr>
          <p:cNvSpPr txBox="1"/>
          <p:nvPr/>
        </p:nvSpPr>
        <p:spPr>
          <a:xfrm>
            <a:off x="179734" y="4357854"/>
            <a:ext cx="1405966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Note) Manometer should have proper</a:t>
            </a:r>
            <a:r>
              <a:rPr lang="en-US" altLang="ja-JP" dirty="0">
                <a:solidFill>
                  <a:prstClr val="black"/>
                </a:solidFill>
                <a:latin typeface="Century Gothic" panose="020B0502020202020204" pitchFamily="34" charset="0"/>
                <a:ea typeface="游ゴシック" panose="020B0400000000000000" pitchFamily="50" charset="-128"/>
              </a:rPr>
              <a:t> range.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0363B276-3BCA-43A0-8143-620A135AE3C0}"/>
              </a:ext>
            </a:extLst>
          </p:cNvPr>
          <p:cNvSpPr/>
          <p:nvPr/>
        </p:nvSpPr>
        <p:spPr>
          <a:xfrm>
            <a:off x="295533" y="1539082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FC98E1-A219-4E5C-9680-63E393D1666C}"/>
              </a:ext>
            </a:extLst>
          </p:cNvPr>
          <p:cNvSpPr txBox="1"/>
          <p:nvPr/>
        </p:nvSpPr>
        <p:spPr>
          <a:xfrm>
            <a:off x="591024" y="1395916"/>
            <a:ext cx="1028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游ゴシック" panose="020B0400000000000000" pitchFamily="50" charset="-128"/>
                <a:cs typeface="+mn-cs"/>
              </a:rPr>
              <a:t>Manometer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7" name="吹き出し: 四角形 56">
            <a:extLst>
              <a:ext uri="{FF2B5EF4-FFF2-40B4-BE49-F238E27FC236}">
                <a16:creationId xmlns:a16="http://schemas.microsoft.com/office/drawing/2014/main" id="{CB3CAE9A-A92A-48AA-AA43-314689DCCA2B}"/>
              </a:ext>
            </a:extLst>
          </p:cNvPr>
          <p:cNvSpPr/>
          <p:nvPr/>
        </p:nvSpPr>
        <p:spPr>
          <a:xfrm>
            <a:off x="4903677" y="963303"/>
            <a:ext cx="1430951" cy="575779"/>
          </a:xfrm>
          <a:prstGeom prst="wedgeRectCallout">
            <a:avLst>
              <a:gd name="adj1" fmla="val -65038"/>
              <a:gd name="adj2" fmla="val 2026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entury Gothic" panose="020B0502020202020204" pitchFamily="34" charset="0"/>
              </a:rPr>
              <a:t>Note) 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  <a:latin typeface="Century Gothic" panose="020B0502020202020204" pitchFamily="34" charset="0"/>
              </a:rPr>
              <a:t>Added</a:t>
            </a:r>
            <a:r>
              <a:rPr kumimoji="1" lang="en-US" altLang="ja-JP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kumimoji="1" lang="ja-JP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吹き出し: 四角形 57">
            <a:extLst>
              <a:ext uri="{FF2B5EF4-FFF2-40B4-BE49-F238E27FC236}">
                <a16:creationId xmlns:a16="http://schemas.microsoft.com/office/drawing/2014/main" id="{D34D88EF-C0B7-45F0-9B14-C13FE86CF479}"/>
              </a:ext>
            </a:extLst>
          </p:cNvPr>
          <p:cNvSpPr/>
          <p:nvPr/>
        </p:nvSpPr>
        <p:spPr>
          <a:xfrm>
            <a:off x="4908230" y="963303"/>
            <a:ext cx="1430951" cy="575779"/>
          </a:xfrm>
          <a:prstGeom prst="wedgeRectCallout">
            <a:avLst>
              <a:gd name="adj1" fmla="val 77511"/>
              <a:gd name="adj2" fmla="val 20016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Note) </a:t>
            </a:r>
          </a:p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Added</a:t>
            </a:r>
            <a:r>
              <a:rPr kumimoji="1"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7838A0B1-2449-4CBB-82A1-314A54A80FC6}"/>
              </a:ext>
            </a:extLst>
          </p:cNvPr>
          <p:cNvCxnSpPr>
            <a:cxnSpLocks/>
          </p:cNvCxnSpPr>
          <p:nvPr/>
        </p:nvCxnSpPr>
        <p:spPr>
          <a:xfrm>
            <a:off x="351805" y="1719310"/>
            <a:ext cx="0" cy="180000"/>
          </a:xfrm>
          <a:prstGeom prst="straightConnector1">
            <a:avLst/>
          </a:prstGeom>
          <a:ln w="254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7C4A40C2-FDE5-40C0-B467-D2B9296C5DED}"/>
              </a:ext>
            </a:extLst>
          </p:cNvPr>
          <p:cNvCxnSpPr>
            <a:cxnSpLocks/>
          </p:cNvCxnSpPr>
          <p:nvPr/>
        </p:nvCxnSpPr>
        <p:spPr>
          <a:xfrm>
            <a:off x="433866" y="1716962"/>
            <a:ext cx="0" cy="180000"/>
          </a:xfrm>
          <a:prstGeom prst="straightConnector1">
            <a:avLst/>
          </a:prstGeom>
          <a:ln w="254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30047148-6D2D-4EF4-958B-70628BA9FB3E}"/>
              </a:ext>
            </a:extLst>
          </p:cNvPr>
          <p:cNvGrpSpPr/>
          <p:nvPr/>
        </p:nvGrpSpPr>
        <p:grpSpPr>
          <a:xfrm rot="5400000">
            <a:off x="3093865" y="3063057"/>
            <a:ext cx="321587" cy="288228"/>
            <a:chOff x="447933" y="2690287"/>
            <a:chExt cx="321587" cy="288228"/>
          </a:xfrm>
        </p:grpSpPr>
        <p:cxnSp>
          <p:nvCxnSpPr>
            <p:cNvPr id="164" name="直線矢印コネクタ 163">
              <a:extLst>
                <a:ext uri="{FF2B5EF4-FFF2-40B4-BE49-F238E27FC236}">
                  <a16:creationId xmlns:a16="http://schemas.microsoft.com/office/drawing/2014/main" id="{E73CD992-A51C-40A2-A3A7-0A50EF83F313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矢印コネクタ 164">
              <a:extLst>
                <a:ext uri="{FF2B5EF4-FFF2-40B4-BE49-F238E27FC236}">
                  <a16:creationId xmlns:a16="http://schemas.microsoft.com/office/drawing/2014/main" id="{80227142-8F55-4F12-A20A-1D5071E5E603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矢印コネクタ 165">
              <a:extLst>
                <a:ext uri="{FF2B5EF4-FFF2-40B4-BE49-F238E27FC236}">
                  <a16:creationId xmlns:a16="http://schemas.microsoft.com/office/drawing/2014/main" id="{0DB35F99-DF50-4DA6-9417-9D8FFEF34F2B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楕円 166">
              <a:extLst>
                <a:ext uri="{FF2B5EF4-FFF2-40B4-BE49-F238E27FC236}">
                  <a16:creationId xmlns:a16="http://schemas.microsoft.com/office/drawing/2014/main" id="{9CDDC0F6-050B-4131-9A00-15D4D14564A7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FC6D85AD-631D-4EA4-9E6F-44FAA9EB8BD0}"/>
              </a:ext>
            </a:extLst>
          </p:cNvPr>
          <p:cNvGrpSpPr/>
          <p:nvPr/>
        </p:nvGrpSpPr>
        <p:grpSpPr>
          <a:xfrm rot="16200000">
            <a:off x="3190148" y="3122646"/>
            <a:ext cx="321587" cy="288228"/>
            <a:chOff x="447933" y="2690287"/>
            <a:chExt cx="321587" cy="288228"/>
          </a:xfrm>
        </p:grpSpPr>
        <p:cxnSp>
          <p:nvCxnSpPr>
            <p:cNvPr id="169" name="直線矢印コネクタ 168">
              <a:extLst>
                <a:ext uri="{FF2B5EF4-FFF2-40B4-BE49-F238E27FC236}">
                  <a16:creationId xmlns:a16="http://schemas.microsoft.com/office/drawing/2014/main" id="{59559DF6-C989-47CB-9D28-C0147D8627E6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矢印コネクタ 169">
              <a:extLst>
                <a:ext uri="{FF2B5EF4-FFF2-40B4-BE49-F238E27FC236}">
                  <a16:creationId xmlns:a16="http://schemas.microsoft.com/office/drawing/2014/main" id="{EE5B1BB4-1042-441E-B52C-77260F8E60EE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矢印コネクタ 170">
              <a:extLst>
                <a:ext uri="{FF2B5EF4-FFF2-40B4-BE49-F238E27FC236}">
                  <a16:creationId xmlns:a16="http://schemas.microsoft.com/office/drawing/2014/main" id="{47A6CB98-FA20-4DA8-B75D-208C8C5DAE1F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楕円 171">
              <a:extLst>
                <a:ext uri="{FF2B5EF4-FFF2-40B4-BE49-F238E27FC236}">
                  <a16:creationId xmlns:a16="http://schemas.microsoft.com/office/drawing/2014/main" id="{1F1DA0F6-C380-4DD0-BE16-2E9801E52CDD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775A2938-B9AF-4D48-AFE3-5886ABE8FA17}"/>
              </a:ext>
            </a:extLst>
          </p:cNvPr>
          <p:cNvGrpSpPr/>
          <p:nvPr/>
        </p:nvGrpSpPr>
        <p:grpSpPr>
          <a:xfrm rot="5400000">
            <a:off x="6885494" y="3060305"/>
            <a:ext cx="321587" cy="288228"/>
            <a:chOff x="447933" y="2690287"/>
            <a:chExt cx="321587" cy="288228"/>
          </a:xfrm>
        </p:grpSpPr>
        <p:cxnSp>
          <p:nvCxnSpPr>
            <p:cNvPr id="174" name="直線矢印コネクタ 173">
              <a:extLst>
                <a:ext uri="{FF2B5EF4-FFF2-40B4-BE49-F238E27FC236}">
                  <a16:creationId xmlns:a16="http://schemas.microsoft.com/office/drawing/2014/main" id="{DD9EBB8C-2B9C-49F5-9BBE-267E8A7953A8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矢印コネクタ 174">
              <a:extLst>
                <a:ext uri="{FF2B5EF4-FFF2-40B4-BE49-F238E27FC236}">
                  <a16:creationId xmlns:a16="http://schemas.microsoft.com/office/drawing/2014/main" id="{625DFC73-BEA3-467C-8CAD-6BBA1B6CD0EB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矢印コネクタ 175">
              <a:extLst>
                <a:ext uri="{FF2B5EF4-FFF2-40B4-BE49-F238E27FC236}">
                  <a16:creationId xmlns:a16="http://schemas.microsoft.com/office/drawing/2014/main" id="{37C5A501-E444-4E17-A717-C1885C591C61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楕円 176">
              <a:extLst>
                <a:ext uri="{FF2B5EF4-FFF2-40B4-BE49-F238E27FC236}">
                  <a16:creationId xmlns:a16="http://schemas.microsoft.com/office/drawing/2014/main" id="{236B87F8-9B98-4BD2-BDA6-2554492D7FE1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78" name="グループ化 177">
            <a:extLst>
              <a:ext uri="{FF2B5EF4-FFF2-40B4-BE49-F238E27FC236}">
                <a16:creationId xmlns:a16="http://schemas.microsoft.com/office/drawing/2014/main" id="{F8B3E9E2-ED48-453E-A534-9B24B4D34F16}"/>
              </a:ext>
            </a:extLst>
          </p:cNvPr>
          <p:cNvGrpSpPr/>
          <p:nvPr/>
        </p:nvGrpSpPr>
        <p:grpSpPr>
          <a:xfrm rot="16200000">
            <a:off x="6981777" y="3119894"/>
            <a:ext cx="321587" cy="288228"/>
            <a:chOff x="447933" y="2690287"/>
            <a:chExt cx="321587" cy="288228"/>
          </a:xfrm>
        </p:grpSpPr>
        <p:cxnSp>
          <p:nvCxnSpPr>
            <p:cNvPr id="179" name="直線矢印コネクタ 178">
              <a:extLst>
                <a:ext uri="{FF2B5EF4-FFF2-40B4-BE49-F238E27FC236}">
                  <a16:creationId xmlns:a16="http://schemas.microsoft.com/office/drawing/2014/main" id="{996D9651-E67F-4A6C-AAF6-E0753FB9E420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矢印コネクタ 179">
              <a:extLst>
                <a:ext uri="{FF2B5EF4-FFF2-40B4-BE49-F238E27FC236}">
                  <a16:creationId xmlns:a16="http://schemas.microsoft.com/office/drawing/2014/main" id="{3742AD2C-2CF5-4575-8D94-FE2F26BB0BAB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矢印コネクタ 180">
              <a:extLst>
                <a:ext uri="{FF2B5EF4-FFF2-40B4-BE49-F238E27FC236}">
                  <a16:creationId xmlns:a16="http://schemas.microsoft.com/office/drawing/2014/main" id="{46EFC3A6-7054-4E0E-B115-01E35F6F5217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楕円 181">
              <a:extLst>
                <a:ext uri="{FF2B5EF4-FFF2-40B4-BE49-F238E27FC236}">
                  <a16:creationId xmlns:a16="http://schemas.microsoft.com/office/drawing/2014/main" id="{797E7631-DFFD-4ACE-BDAC-FF692D912D39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83" name="グループ化 182">
            <a:extLst>
              <a:ext uri="{FF2B5EF4-FFF2-40B4-BE49-F238E27FC236}">
                <a16:creationId xmlns:a16="http://schemas.microsoft.com/office/drawing/2014/main" id="{3AB3F8F2-4894-472A-AF08-E91C93667127}"/>
              </a:ext>
            </a:extLst>
          </p:cNvPr>
          <p:cNvGrpSpPr/>
          <p:nvPr/>
        </p:nvGrpSpPr>
        <p:grpSpPr>
          <a:xfrm rot="5400000">
            <a:off x="4089206" y="3060305"/>
            <a:ext cx="321587" cy="288228"/>
            <a:chOff x="447933" y="2690287"/>
            <a:chExt cx="321587" cy="288228"/>
          </a:xfrm>
        </p:grpSpPr>
        <p:cxnSp>
          <p:nvCxnSpPr>
            <p:cNvPr id="184" name="直線矢印コネクタ 183">
              <a:extLst>
                <a:ext uri="{FF2B5EF4-FFF2-40B4-BE49-F238E27FC236}">
                  <a16:creationId xmlns:a16="http://schemas.microsoft.com/office/drawing/2014/main" id="{F0A1D349-D0EB-48D3-90C0-C721EFAACCBC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矢印コネクタ 184">
              <a:extLst>
                <a:ext uri="{FF2B5EF4-FFF2-40B4-BE49-F238E27FC236}">
                  <a16:creationId xmlns:a16="http://schemas.microsoft.com/office/drawing/2014/main" id="{5BDC5F2F-57D5-4418-A660-45F1184F8660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矢印コネクタ 185">
              <a:extLst>
                <a:ext uri="{FF2B5EF4-FFF2-40B4-BE49-F238E27FC236}">
                  <a16:creationId xmlns:a16="http://schemas.microsoft.com/office/drawing/2014/main" id="{9678A37B-8EFD-4762-A95A-D9EB861B7F39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楕円 186">
              <a:extLst>
                <a:ext uri="{FF2B5EF4-FFF2-40B4-BE49-F238E27FC236}">
                  <a16:creationId xmlns:a16="http://schemas.microsoft.com/office/drawing/2014/main" id="{C4EB5094-66B9-453D-AA4F-90DFE10E5E4C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1ABF4BA4-AD4D-4786-89F4-9FB112F6D50C}"/>
              </a:ext>
            </a:extLst>
          </p:cNvPr>
          <p:cNvGrpSpPr/>
          <p:nvPr/>
        </p:nvGrpSpPr>
        <p:grpSpPr>
          <a:xfrm rot="16200000">
            <a:off x="4185489" y="3119894"/>
            <a:ext cx="321587" cy="288228"/>
            <a:chOff x="447933" y="2690287"/>
            <a:chExt cx="321587" cy="288228"/>
          </a:xfrm>
        </p:grpSpPr>
        <p:cxnSp>
          <p:nvCxnSpPr>
            <p:cNvPr id="189" name="直線矢印コネクタ 188">
              <a:extLst>
                <a:ext uri="{FF2B5EF4-FFF2-40B4-BE49-F238E27FC236}">
                  <a16:creationId xmlns:a16="http://schemas.microsoft.com/office/drawing/2014/main" id="{4CD15E25-4FBA-41CE-9E54-1BB1E13B4C26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矢印コネクタ 189">
              <a:extLst>
                <a:ext uri="{FF2B5EF4-FFF2-40B4-BE49-F238E27FC236}">
                  <a16:creationId xmlns:a16="http://schemas.microsoft.com/office/drawing/2014/main" id="{9C383121-24F4-4F2D-BBD2-CF5B38437974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矢印コネクタ 190">
              <a:extLst>
                <a:ext uri="{FF2B5EF4-FFF2-40B4-BE49-F238E27FC236}">
                  <a16:creationId xmlns:a16="http://schemas.microsoft.com/office/drawing/2014/main" id="{6436DA41-6C54-4E02-A792-A41845F2152F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楕円 191">
              <a:extLst>
                <a:ext uri="{FF2B5EF4-FFF2-40B4-BE49-F238E27FC236}">
                  <a16:creationId xmlns:a16="http://schemas.microsoft.com/office/drawing/2014/main" id="{0DD67413-4245-4787-91F4-B24EB50493B0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93" name="グループ化 192">
            <a:extLst>
              <a:ext uri="{FF2B5EF4-FFF2-40B4-BE49-F238E27FC236}">
                <a16:creationId xmlns:a16="http://schemas.microsoft.com/office/drawing/2014/main" id="{5683396B-FD0E-48AD-82B1-D977C6C57A59}"/>
              </a:ext>
            </a:extLst>
          </p:cNvPr>
          <p:cNvGrpSpPr/>
          <p:nvPr/>
        </p:nvGrpSpPr>
        <p:grpSpPr>
          <a:xfrm rot="5400000">
            <a:off x="8222133" y="3060306"/>
            <a:ext cx="321587" cy="288228"/>
            <a:chOff x="447933" y="2690287"/>
            <a:chExt cx="321587" cy="288228"/>
          </a:xfrm>
        </p:grpSpPr>
        <p:cxnSp>
          <p:nvCxnSpPr>
            <p:cNvPr id="194" name="直線矢印コネクタ 193">
              <a:extLst>
                <a:ext uri="{FF2B5EF4-FFF2-40B4-BE49-F238E27FC236}">
                  <a16:creationId xmlns:a16="http://schemas.microsoft.com/office/drawing/2014/main" id="{240274E1-44D1-4C15-A857-517C38462277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矢印コネクタ 194">
              <a:extLst>
                <a:ext uri="{FF2B5EF4-FFF2-40B4-BE49-F238E27FC236}">
                  <a16:creationId xmlns:a16="http://schemas.microsoft.com/office/drawing/2014/main" id="{2073E098-A987-45DA-9DC8-83E22437A4AB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矢印コネクタ 195">
              <a:extLst>
                <a:ext uri="{FF2B5EF4-FFF2-40B4-BE49-F238E27FC236}">
                  <a16:creationId xmlns:a16="http://schemas.microsoft.com/office/drawing/2014/main" id="{503EB644-5DDC-4CEC-A714-26AD1065191A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楕円 196">
              <a:extLst>
                <a:ext uri="{FF2B5EF4-FFF2-40B4-BE49-F238E27FC236}">
                  <a16:creationId xmlns:a16="http://schemas.microsoft.com/office/drawing/2014/main" id="{C78146AB-DA4A-41A9-9FB7-50D6FAFC6946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BC5EE7A7-8FAF-40A1-BA61-62E81D12703A}"/>
              </a:ext>
            </a:extLst>
          </p:cNvPr>
          <p:cNvGrpSpPr/>
          <p:nvPr/>
        </p:nvGrpSpPr>
        <p:grpSpPr>
          <a:xfrm rot="16200000">
            <a:off x="8318416" y="3119895"/>
            <a:ext cx="321587" cy="288228"/>
            <a:chOff x="447933" y="2690287"/>
            <a:chExt cx="321587" cy="288228"/>
          </a:xfrm>
        </p:grpSpPr>
        <p:cxnSp>
          <p:nvCxnSpPr>
            <p:cNvPr id="199" name="直線矢印コネクタ 198">
              <a:extLst>
                <a:ext uri="{FF2B5EF4-FFF2-40B4-BE49-F238E27FC236}">
                  <a16:creationId xmlns:a16="http://schemas.microsoft.com/office/drawing/2014/main" id="{A4326F8F-EC6F-48FC-8136-C7349623F8C8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矢印コネクタ 199">
              <a:extLst>
                <a:ext uri="{FF2B5EF4-FFF2-40B4-BE49-F238E27FC236}">
                  <a16:creationId xmlns:a16="http://schemas.microsoft.com/office/drawing/2014/main" id="{F652CB0B-D72C-4D5F-B977-4E18CBE71B93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矢印コネクタ 200">
              <a:extLst>
                <a:ext uri="{FF2B5EF4-FFF2-40B4-BE49-F238E27FC236}">
                  <a16:creationId xmlns:a16="http://schemas.microsoft.com/office/drawing/2014/main" id="{F7482FF9-6D14-4C55-B294-CD6496326B6A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楕円 201">
              <a:extLst>
                <a:ext uri="{FF2B5EF4-FFF2-40B4-BE49-F238E27FC236}">
                  <a16:creationId xmlns:a16="http://schemas.microsoft.com/office/drawing/2014/main" id="{582EBC74-541A-4D19-A2F6-B2674871D541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C92569AD-31B1-4879-9A08-E6B333388CBE}"/>
              </a:ext>
            </a:extLst>
          </p:cNvPr>
          <p:cNvGrpSpPr/>
          <p:nvPr/>
        </p:nvGrpSpPr>
        <p:grpSpPr>
          <a:xfrm rot="5400000">
            <a:off x="4128650" y="2370537"/>
            <a:ext cx="321587" cy="288228"/>
            <a:chOff x="447933" y="2690287"/>
            <a:chExt cx="321587" cy="288228"/>
          </a:xfrm>
        </p:grpSpPr>
        <p:cxnSp>
          <p:nvCxnSpPr>
            <p:cNvPr id="204" name="直線矢印コネクタ 203">
              <a:extLst>
                <a:ext uri="{FF2B5EF4-FFF2-40B4-BE49-F238E27FC236}">
                  <a16:creationId xmlns:a16="http://schemas.microsoft.com/office/drawing/2014/main" id="{8C70F0CF-E1E4-40BD-BACD-EA8611522650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矢印コネクタ 204">
              <a:extLst>
                <a:ext uri="{FF2B5EF4-FFF2-40B4-BE49-F238E27FC236}">
                  <a16:creationId xmlns:a16="http://schemas.microsoft.com/office/drawing/2014/main" id="{0C3CD11B-07D5-4BD7-BDD1-7DE162C64B23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矢印コネクタ 205">
              <a:extLst>
                <a:ext uri="{FF2B5EF4-FFF2-40B4-BE49-F238E27FC236}">
                  <a16:creationId xmlns:a16="http://schemas.microsoft.com/office/drawing/2014/main" id="{AE358704-1BC9-4196-9AD2-B782A07E5F86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楕円 206">
              <a:extLst>
                <a:ext uri="{FF2B5EF4-FFF2-40B4-BE49-F238E27FC236}">
                  <a16:creationId xmlns:a16="http://schemas.microsoft.com/office/drawing/2014/main" id="{BF684024-1CC3-46DA-B5E5-634026A941DE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08" name="グループ化 207">
            <a:extLst>
              <a:ext uri="{FF2B5EF4-FFF2-40B4-BE49-F238E27FC236}">
                <a16:creationId xmlns:a16="http://schemas.microsoft.com/office/drawing/2014/main" id="{53770923-67CE-4369-A8AD-C2A379C5C591}"/>
              </a:ext>
            </a:extLst>
          </p:cNvPr>
          <p:cNvGrpSpPr/>
          <p:nvPr/>
        </p:nvGrpSpPr>
        <p:grpSpPr>
          <a:xfrm rot="16200000">
            <a:off x="4224933" y="2430126"/>
            <a:ext cx="321587" cy="288228"/>
            <a:chOff x="447933" y="2690287"/>
            <a:chExt cx="321587" cy="288228"/>
          </a:xfrm>
        </p:grpSpPr>
        <p:cxnSp>
          <p:nvCxnSpPr>
            <p:cNvPr id="209" name="直線矢印コネクタ 208">
              <a:extLst>
                <a:ext uri="{FF2B5EF4-FFF2-40B4-BE49-F238E27FC236}">
                  <a16:creationId xmlns:a16="http://schemas.microsoft.com/office/drawing/2014/main" id="{1E236CF3-50CB-483E-BB83-117E7BB47D22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矢印コネクタ 209">
              <a:extLst>
                <a:ext uri="{FF2B5EF4-FFF2-40B4-BE49-F238E27FC236}">
                  <a16:creationId xmlns:a16="http://schemas.microsoft.com/office/drawing/2014/main" id="{C1C0488E-5506-4167-B537-4F8574ED69DA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矢印コネクタ 210">
              <a:extLst>
                <a:ext uri="{FF2B5EF4-FFF2-40B4-BE49-F238E27FC236}">
                  <a16:creationId xmlns:a16="http://schemas.microsoft.com/office/drawing/2014/main" id="{3769737B-0D1A-46B7-AAE6-A053DC5FC13D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楕円 211">
              <a:extLst>
                <a:ext uri="{FF2B5EF4-FFF2-40B4-BE49-F238E27FC236}">
                  <a16:creationId xmlns:a16="http://schemas.microsoft.com/office/drawing/2014/main" id="{B09A8690-1403-417A-BF77-D26F4E49A2DD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13" name="グループ化 212">
            <a:extLst>
              <a:ext uri="{FF2B5EF4-FFF2-40B4-BE49-F238E27FC236}">
                <a16:creationId xmlns:a16="http://schemas.microsoft.com/office/drawing/2014/main" id="{454BAD43-5E6D-4A85-ACEF-48E1E8AB159C}"/>
              </a:ext>
            </a:extLst>
          </p:cNvPr>
          <p:cNvGrpSpPr/>
          <p:nvPr/>
        </p:nvGrpSpPr>
        <p:grpSpPr>
          <a:xfrm rot="5400000">
            <a:off x="6885494" y="2370930"/>
            <a:ext cx="321587" cy="288228"/>
            <a:chOff x="447933" y="2690287"/>
            <a:chExt cx="321587" cy="288228"/>
          </a:xfrm>
        </p:grpSpPr>
        <p:cxnSp>
          <p:nvCxnSpPr>
            <p:cNvPr id="214" name="直線矢印コネクタ 213">
              <a:extLst>
                <a:ext uri="{FF2B5EF4-FFF2-40B4-BE49-F238E27FC236}">
                  <a16:creationId xmlns:a16="http://schemas.microsoft.com/office/drawing/2014/main" id="{2DA6B360-81A6-4188-A82F-9E2384A92F39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矢印コネクタ 214">
              <a:extLst>
                <a:ext uri="{FF2B5EF4-FFF2-40B4-BE49-F238E27FC236}">
                  <a16:creationId xmlns:a16="http://schemas.microsoft.com/office/drawing/2014/main" id="{900959C5-FA1E-4F48-8EE4-B5C48C9E8883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矢印コネクタ 215">
              <a:extLst>
                <a:ext uri="{FF2B5EF4-FFF2-40B4-BE49-F238E27FC236}">
                  <a16:creationId xmlns:a16="http://schemas.microsoft.com/office/drawing/2014/main" id="{5E42A959-C99A-45BA-B8B4-F4AFAABF3415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楕円 216">
              <a:extLst>
                <a:ext uri="{FF2B5EF4-FFF2-40B4-BE49-F238E27FC236}">
                  <a16:creationId xmlns:a16="http://schemas.microsoft.com/office/drawing/2014/main" id="{78F2703B-C48D-47BC-92C1-22C4269036A5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BCAA3D28-7DD7-4321-B4C2-20AB18BAA898}"/>
              </a:ext>
            </a:extLst>
          </p:cNvPr>
          <p:cNvGrpSpPr/>
          <p:nvPr/>
        </p:nvGrpSpPr>
        <p:grpSpPr>
          <a:xfrm rot="16200000">
            <a:off x="6981777" y="2430519"/>
            <a:ext cx="321587" cy="288228"/>
            <a:chOff x="447933" y="2690287"/>
            <a:chExt cx="321587" cy="288228"/>
          </a:xfrm>
        </p:grpSpPr>
        <p:cxnSp>
          <p:nvCxnSpPr>
            <p:cNvPr id="219" name="直線矢印コネクタ 218">
              <a:extLst>
                <a:ext uri="{FF2B5EF4-FFF2-40B4-BE49-F238E27FC236}">
                  <a16:creationId xmlns:a16="http://schemas.microsoft.com/office/drawing/2014/main" id="{7B0C7185-A2F0-460C-8D04-AA1BE8855F28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線矢印コネクタ 219">
              <a:extLst>
                <a:ext uri="{FF2B5EF4-FFF2-40B4-BE49-F238E27FC236}">
                  <a16:creationId xmlns:a16="http://schemas.microsoft.com/office/drawing/2014/main" id="{9221740F-B2A6-4296-9925-88E7D580E7C3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矢印コネクタ 220">
              <a:extLst>
                <a:ext uri="{FF2B5EF4-FFF2-40B4-BE49-F238E27FC236}">
                  <a16:creationId xmlns:a16="http://schemas.microsoft.com/office/drawing/2014/main" id="{F2C1AFDA-DFC3-49F0-BBE5-37FA622BFB5E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楕円 221">
              <a:extLst>
                <a:ext uri="{FF2B5EF4-FFF2-40B4-BE49-F238E27FC236}">
                  <a16:creationId xmlns:a16="http://schemas.microsoft.com/office/drawing/2014/main" id="{7113D630-1398-4905-A24B-C4DBB2018D02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33" name="グループ化 232">
            <a:extLst>
              <a:ext uri="{FF2B5EF4-FFF2-40B4-BE49-F238E27FC236}">
                <a16:creationId xmlns:a16="http://schemas.microsoft.com/office/drawing/2014/main" id="{80E57917-CB3E-424B-B0FB-359F61740FF1}"/>
              </a:ext>
            </a:extLst>
          </p:cNvPr>
          <p:cNvGrpSpPr/>
          <p:nvPr/>
        </p:nvGrpSpPr>
        <p:grpSpPr>
          <a:xfrm>
            <a:off x="7957232" y="2735034"/>
            <a:ext cx="321587" cy="288228"/>
            <a:chOff x="447933" y="2690287"/>
            <a:chExt cx="321587" cy="288228"/>
          </a:xfrm>
        </p:grpSpPr>
        <p:cxnSp>
          <p:nvCxnSpPr>
            <p:cNvPr id="234" name="直線矢印コネクタ 233">
              <a:extLst>
                <a:ext uri="{FF2B5EF4-FFF2-40B4-BE49-F238E27FC236}">
                  <a16:creationId xmlns:a16="http://schemas.microsoft.com/office/drawing/2014/main" id="{85F00A4C-B0EA-425A-A4AB-473B6C540D29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線矢印コネクタ 234">
              <a:extLst>
                <a:ext uri="{FF2B5EF4-FFF2-40B4-BE49-F238E27FC236}">
                  <a16:creationId xmlns:a16="http://schemas.microsoft.com/office/drawing/2014/main" id="{A6C21E7E-A208-4061-8093-F59F13F13E66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線矢印コネクタ 235">
              <a:extLst>
                <a:ext uri="{FF2B5EF4-FFF2-40B4-BE49-F238E27FC236}">
                  <a16:creationId xmlns:a16="http://schemas.microsoft.com/office/drawing/2014/main" id="{D69CA730-5781-40E5-A8FF-30373594BF93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楕円 236">
              <a:extLst>
                <a:ext uri="{FF2B5EF4-FFF2-40B4-BE49-F238E27FC236}">
                  <a16:creationId xmlns:a16="http://schemas.microsoft.com/office/drawing/2014/main" id="{DDDEACDF-17A0-424F-B8AF-5EAD5A03B1C2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38" name="グループ化 237">
            <a:extLst>
              <a:ext uri="{FF2B5EF4-FFF2-40B4-BE49-F238E27FC236}">
                <a16:creationId xmlns:a16="http://schemas.microsoft.com/office/drawing/2014/main" id="{B6A8F982-969D-447C-BA32-15D2743E2BCB}"/>
              </a:ext>
            </a:extLst>
          </p:cNvPr>
          <p:cNvGrpSpPr/>
          <p:nvPr/>
        </p:nvGrpSpPr>
        <p:grpSpPr>
          <a:xfrm rot="10800000">
            <a:off x="8034776" y="2635276"/>
            <a:ext cx="321587" cy="288228"/>
            <a:chOff x="447933" y="2690287"/>
            <a:chExt cx="321587" cy="288228"/>
          </a:xfrm>
        </p:grpSpPr>
        <p:cxnSp>
          <p:nvCxnSpPr>
            <p:cNvPr id="239" name="直線矢印コネクタ 238">
              <a:extLst>
                <a:ext uri="{FF2B5EF4-FFF2-40B4-BE49-F238E27FC236}">
                  <a16:creationId xmlns:a16="http://schemas.microsoft.com/office/drawing/2014/main" id="{05D0A817-36E5-4940-B2FD-055B3A74E4B7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線矢印コネクタ 239">
              <a:extLst>
                <a:ext uri="{FF2B5EF4-FFF2-40B4-BE49-F238E27FC236}">
                  <a16:creationId xmlns:a16="http://schemas.microsoft.com/office/drawing/2014/main" id="{57C266CB-26B8-4E94-AEE5-3D78F42E7B84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線矢印コネクタ 240">
              <a:extLst>
                <a:ext uri="{FF2B5EF4-FFF2-40B4-BE49-F238E27FC236}">
                  <a16:creationId xmlns:a16="http://schemas.microsoft.com/office/drawing/2014/main" id="{19E4313B-CCCD-4FAE-85AA-5E1269F2400D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楕円 241">
              <a:extLst>
                <a:ext uri="{FF2B5EF4-FFF2-40B4-BE49-F238E27FC236}">
                  <a16:creationId xmlns:a16="http://schemas.microsoft.com/office/drawing/2014/main" id="{9796934C-CF6E-439F-8A98-3740F1F27E8E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43" name="グループ化 242">
            <a:extLst>
              <a:ext uri="{FF2B5EF4-FFF2-40B4-BE49-F238E27FC236}">
                <a16:creationId xmlns:a16="http://schemas.microsoft.com/office/drawing/2014/main" id="{0A3ED3AA-CB92-47BF-9BEF-16D021E39ACF}"/>
              </a:ext>
            </a:extLst>
          </p:cNvPr>
          <p:cNvGrpSpPr/>
          <p:nvPr/>
        </p:nvGrpSpPr>
        <p:grpSpPr>
          <a:xfrm>
            <a:off x="7170559" y="2806536"/>
            <a:ext cx="321587" cy="288228"/>
            <a:chOff x="447933" y="2690287"/>
            <a:chExt cx="321587" cy="288228"/>
          </a:xfrm>
        </p:grpSpPr>
        <p:cxnSp>
          <p:nvCxnSpPr>
            <p:cNvPr id="244" name="直線矢印コネクタ 243">
              <a:extLst>
                <a:ext uri="{FF2B5EF4-FFF2-40B4-BE49-F238E27FC236}">
                  <a16:creationId xmlns:a16="http://schemas.microsoft.com/office/drawing/2014/main" id="{6281F7CF-BD05-40A9-85BB-51108E4CDD7C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直線矢印コネクタ 244">
              <a:extLst>
                <a:ext uri="{FF2B5EF4-FFF2-40B4-BE49-F238E27FC236}">
                  <a16:creationId xmlns:a16="http://schemas.microsoft.com/office/drawing/2014/main" id="{3704EA90-CDAF-4154-A389-9C88CF966E19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線矢印コネクタ 245">
              <a:extLst>
                <a:ext uri="{FF2B5EF4-FFF2-40B4-BE49-F238E27FC236}">
                  <a16:creationId xmlns:a16="http://schemas.microsoft.com/office/drawing/2014/main" id="{D23BBA0C-67A0-4639-B8BC-23BB7DBA424B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楕円 246">
              <a:extLst>
                <a:ext uri="{FF2B5EF4-FFF2-40B4-BE49-F238E27FC236}">
                  <a16:creationId xmlns:a16="http://schemas.microsoft.com/office/drawing/2014/main" id="{45ED5FE3-D97E-496A-8421-263A50857540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48" name="グループ化 247">
            <a:extLst>
              <a:ext uri="{FF2B5EF4-FFF2-40B4-BE49-F238E27FC236}">
                <a16:creationId xmlns:a16="http://schemas.microsoft.com/office/drawing/2014/main" id="{21018D2A-9260-4EE4-A191-16986C4FB528}"/>
              </a:ext>
            </a:extLst>
          </p:cNvPr>
          <p:cNvGrpSpPr/>
          <p:nvPr/>
        </p:nvGrpSpPr>
        <p:grpSpPr>
          <a:xfrm rot="10800000">
            <a:off x="7248103" y="2706778"/>
            <a:ext cx="321587" cy="288228"/>
            <a:chOff x="447933" y="2690287"/>
            <a:chExt cx="321587" cy="288228"/>
          </a:xfrm>
        </p:grpSpPr>
        <p:cxnSp>
          <p:nvCxnSpPr>
            <p:cNvPr id="249" name="直線矢印コネクタ 248">
              <a:extLst>
                <a:ext uri="{FF2B5EF4-FFF2-40B4-BE49-F238E27FC236}">
                  <a16:creationId xmlns:a16="http://schemas.microsoft.com/office/drawing/2014/main" id="{C32FE3E8-013D-487C-AF4D-38FDB14001AC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12349A72-9E71-4AD5-872C-E3CF0A790CA1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線矢印コネクタ 250">
              <a:extLst>
                <a:ext uri="{FF2B5EF4-FFF2-40B4-BE49-F238E27FC236}">
                  <a16:creationId xmlns:a16="http://schemas.microsoft.com/office/drawing/2014/main" id="{8367823D-460F-42B3-9E11-9A4D3586688C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楕円 251">
              <a:extLst>
                <a:ext uri="{FF2B5EF4-FFF2-40B4-BE49-F238E27FC236}">
                  <a16:creationId xmlns:a16="http://schemas.microsoft.com/office/drawing/2014/main" id="{48FD02BC-50CB-41AE-882E-B2043309B20D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53" name="グループ化 252">
            <a:extLst>
              <a:ext uri="{FF2B5EF4-FFF2-40B4-BE49-F238E27FC236}">
                <a16:creationId xmlns:a16="http://schemas.microsoft.com/office/drawing/2014/main" id="{EBFC92C0-4CFC-4001-BBE3-184C09DC2275}"/>
              </a:ext>
            </a:extLst>
          </p:cNvPr>
          <p:cNvGrpSpPr/>
          <p:nvPr/>
        </p:nvGrpSpPr>
        <p:grpSpPr>
          <a:xfrm>
            <a:off x="3567691" y="2735034"/>
            <a:ext cx="321587" cy="288228"/>
            <a:chOff x="447933" y="2690287"/>
            <a:chExt cx="321587" cy="288228"/>
          </a:xfrm>
        </p:grpSpPr>
        <p:cxnSp>
          <p:nvCxnSpPr>
            <p:cNvPr id="254" name="直線矢印コネクタ 253">
              <a:extLst>
                <a:ext uri="{FF2B5EF4-FFF2-40B4-BE49-F238E27FC236}">
                  <a16:creationId xmlns:a16="http://schemas.microsoft.com/office/drawing/2014/main" id="{07D174E4-5E45-4CFF-B704-9E6966D87E84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線矢印コネクタ 254">
              <a:extLst>
                <a:ext uri="{FF2B5EF4-FFF2-40B4-BE49-F238E27FC236}">
                  <a16:creationId xmlns:a16="http://schemas.microsoft.com/office/drawing/2014/main" id="{B15847ED-D32D-47D5-81A8-B97D65799C48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矢印コネクタ 255">
              <a:extLst>
                <a:ext uri="{FF2B5EF4-FFF2-40B4-BE49-F238E27FC236}">
                  <a16:creationId xmlns:a16="http://schemas.microsoft.com/office/drawing/2014/main" id="{5AC5122E-7ED8-486B-8B16-B4EC89C516CD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楕円 256">
              <a:extLst>
                <a:ext uri="{FF2B5EF4-FFF2-40B4-BE49-F238E27FC236}">
                  <a16:creationId xmlns:a16="http://schemas.microsoft.com/office/drawing/2014/main" id="{3EF996B8-2456-4A79-92DD-B838D0B00376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58" name="グループ化 257">
            <a:extLst>
              <a:ext uri="{FF2B5EF4-FFF2-40B4-BE49-F238E27FC236}">
                <a16:creationId xmlns:a16="http://schemas.microsoft.com/office/drawing/2014/main" id="{47DEFA19-2DDE-40EB-AF8F-5CAEFFD084F7}"/>
              </a:ext>
            </a:extLst>
          </p:cNvPr>
          <p:cNvGrpSpPr/>
          <p:nvPr/>
        </p:nvGrpSpPr>
        <p:grpSpPr>
          <a:xfrm rot="10800000">
            <a:off x="3645235" y="2635276"/>
            <a:ext cx="321587" cy="288228"/>
            <a:chOff x="447933" y="2690287"/>
            <a:chExt cx="321587" cy="288228"/>
          </a:xfrm>
        </p:grpSpPr>
        <p:cxnSp>
          <p:nvCxnSpPr>
            <p:cNvPr id="259" name="直線矢印コネクタ 258">
              <a:extLst>
                <a:ext uri="{FF2B5EF4-FFF2-40B4-BE49-F238E27FC236}">
                  <a16:creationId xmlns:a16="http://schemas.microsoft.com/office/drawing/2014/main" id="{DA8EF11D-DCA0-419F-A114-EB0D64DDFD16}"/>
                </a:ext>
              </a:extLst>
            </p:cNvPr>
            <p:cNvCxnSpPr>
              <a:cxnSpLocks/>
            </p:cNvCxnSpPr>
            <p:nvPr/>
          </p:nvCxnSpPr>
          <p:spPr>
            <a:xfrm>
              <a:off x="504205" y="2870515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矢印コネクタ 259">
              <a:extLst>
                <a:ext uri="{FF2B5EF4-FFF2-40B4-BE49-F238E27FC236}">
                  <a16:creationId xmlns:a16="http://schemas.microsoft.com/office/drawing/2014/main" id="{D18300A4-01B5-4ED1-8C70-2B8928A8F904}"/>
                </a:ext>
              </a:extLst>
            </p:cNvPr>
            <p:cNvCxnSpPr>
              <a:cxnSpLocks/>
            </p:cNvCxnSpPr>
            <p:nvPr/>
          </p:nvCxnSpPr>
          <p:spPr>
            <a:xfrm>
              <a:off x="586266" y="2868167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矢印コネクタ 260">
              <a:extLst>
                <a:ext uri="{FF2B5EF4-FFF2-40B4-BE49-F238E27FC236}">
                  <a16:creationId xmlns:a16="http://schemas.microsoft.com/office/drawing/2014/main" id="{4F3B93AD-4B56-410E-B8CA-451A4AB5D963}"/>
                </a:ext>
              </a:extLst>
            </p:cNvPr>
            <p:cNvCxnSpPr>
              <a:cxnSpLocks/>
            </p:cNvCxnSpPr>
            <p:nvPr/>
          </p:nvCxnSpPr>
          <p:spPr>
            <a:xfrm>
              <a:off x="589520" y="2965836"/>
              <a:ext cx="18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楕円 261">
              <a:extLst>
                <a:ext uri="{FF2B5EF4-FFF2-40B4-BE49-F238E27FC236}">
                  <a16:creationId xmlns:a16="http://schemas.microsoft.com/office/drawing/2014/main" id="{8BB1E9B4-D57D-4A30-AB3C-6298CD7D7210}"/>
                </a:ext>
              </a:extLst>
            </p:cNvPr>
            <p:cNvSpPr/>
            <p:nvPr/>
          </p:nvSpPr>
          <p:spPr>
            <a:xfrm>
              <a:off x="447933" y="2690287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31142BC-CBA1-4005-A06B-569BF3C038CB}"/>
              </a:ext>
            </a:extLst>
          </p:cNvPr>
          <p:cNvGrpSpPr/>
          <p:nvPr/>
        </p:nvGrpSpPr>
        <p:grpSpPr>
          <a:xfrm>
            <a:off x="4623751" y="2359097"/>
            <a:ext cx="288228" cy="933587"/>
            <a:chOff x="11544212" y="2148996"/>
            <a:chExt cx="288228" cy="933587"/>
          </a:xfrm>
        </p:grpSpPr>
        <p:cxnSp>
          <p:nvCxnSpPr>
            <p:cNvPr id="267" name="直線矢印コネクタ 266">
              <a:extLst>
                <a:ext uri="{FF2B5EF4-FFF2-40B4-BE49-F238E27FC236}">
                  <a16:creationId xmlns:a16="http://schemas.microsoft.com/office/drawing/2014/main" id="{A49F6DFC-796E-443C-85C6-2BDC25719FA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598212" y="2151268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矢印コネクタ 267">
              <a:extLst>
                <a:ext uri="{FF2B5EF4-FFF2-40B4-BE49-F238E27FC236}">
                  <a16:creationId xmlns:a16="http://schemas.microsoft.com/office/drawing/2014/main" id="{856182BE-ECD9-4461-A13C-CB7BFBDEE33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600560" y="2233329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矢印コネクタ 268">
              <a:extLst>
                <a:ext uri="{FF2B5EF4-FFF2-40B4-BE49-F238E27FC236}">
                  <a16:creationId xmlns:a16="http://schemas.microsoft.com/office/drawing/2014/main" id="{40AD65B6-AA00-4AEA-9328-DB888DFFC82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160891" y="2686583"/>
              <a:ext cx="792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楕円 269">
              <a:extLst>
                <a:ext uri="{FF2B5EF4-FFF2-40B4-BE49-F238E27FC236}">
                  <a16:creationId xmlns:a16="http://schemas.microsoft.com/office/drawing/2014/main" id="{C6AEDB8F-AE05-45D6-9C25-B8EDA5AD0ECF}"/>
                </a:ext>
              </a:extLst>
            </p:cNvPr>
            <p:cNvSpPr/>
            <p:nvPr/>
          </p:nvSpPr>
          <p:spPr>
            <a:xfrm rot="5400000">
              <a:off x="11652440" y="2148996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71" name="グループ化 270">
            <a:extLst>
              <a:ext uri="{FF2B5EF4-FFF2-40B4-BE49-F238E27FC236}">
                <a16:creationId xmlns:a16="http://schemas.microsoft.com/office/drawing/2014/main" id="{BE142947-C7BE-4BDA-876A-3F1606D70BEF}"/>
              </a:ext>
            </a:extLst>
          </p:cNvPr>
          <p:cNvGrpSpPr/>
          <p:nvPr/>
        </p:nvGrpSpPr>
        <p:grpSpPr>
          <a:xfrm>
            <a:off x="6507136" y="2356993"/>
            <a:ext cx="288228" cy="933587"/>
            <a:chOff x="11544212" y="2148996"/>
            <a:chExt cx="288228" cy="933587"/>
          </a:xfrm>
        </p:grpSpPr>
        <p:cxnSp>
          <p:nvCxnSpPr>
            <p:cNvPr id="272" name="直線矢印コネクタ 271">
              <a:extLst>
                <a:ext uri="{FF2B5EF4-FFF2-40B4-BE49-F238E27FC236}">
                  <a16:creationId xmlns:a16="http://schemas.microsoft.com/office/drawing/2014/main" id="{48396551-ADA3-408A-A13D-D70DBCE7755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598212" y="2151268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矢印コネクタ 272">
              <a:extLst>
                <a:ext uri="{FF2B5EF4-FFF2-40B4-BE49-F238E27FC236}">
                  <a16:creationId xmlns:a16="http://schemas.microsoft.com/office/drawing/2014/main" id="{3E77099E-CAED-46CC-8BEC-FDC0E9E7D6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600560" y="2233329"/>
              <a:ext cx="0" cy="10800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矢印コネクタ 273">
              <a:extLst>
                <a:ext uri="{FF2B5EF4-FFF2-40B4-BE49-F238E27FC236}">
                  <a16:creationId xmlns:a16="http://schemas.microsoft.com/office/drawing/2014/main" id="{464C0F55-E69B-4F3F-B2B9-CD7C78E864F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160891" y="2686583"/>
              <a:ext cx="792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楕円 274">
              <a:extLst>
                <a:ext uri="{FF2B5EF4-FFF2-40B4-BE49-F238E27FC236}">
                  <a16:creationId xmlns:a16="http://schemas.microsoft.com/office/drawing/2014/main" id="{F3C61446-D769-42C5-BBC5-CCDBF398081F}"/>
                </a:ext>
              </a:extLst>
            </p:cNvPr>
            <p:cNvSpPr/>
            <p:nvPr/>
          </p:nvSpPr>
          <p:spPr>
            <a:xfrm rot="5400000">
              <a:off x="11652440" y="2148996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24" name="吹き出し: 四角形 123">
            <a:extLst>
              <a:ext uri="{FF2B5EF4-FFF2-40B4-BE49-F238E27FC236}">
                <a16:creationId xmlns:a16="http://schemas.microsoft.com/office/drawing/2014/main" id="{19E813B6-C6A3-4F41-8CDF-38C08D530F10}"/>
              </a:ext>
            </a:extLst>
          </p:cNvPr>
          <p:cNvSpPr/>
          <p:nvPr/>
        </p:nvSpPr>
        <p:spPr>
          <a:xfrm>
            <a:off x="11591779" y="77235"/>
            <a:ext cx="489171" cy="575779"/>
          </a:xfrm>
          <a:prstGeom prst="wedgeRectCallout">
            <a:avLst>
              <a:gd name="adj1" fmla="val -154"/>
              <a:gd name="adj2" fmla="val 486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Century Gothic" panose="020B0502020202020204" pitchFamily="34" charset="0"/>
              </a:rPr>
              <a:t>V6</a:t>
            </a:r>
            <a:endParaRPr kumimoji="1" lang="ja-JP" alt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1283</Words>
  <Application>Microsoft Office PowerPoint</Application>
  <PresentationFormat>ワイド画面</PresentationFormat>
  <Paragraphs>327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2" baseType="lpstr">
      <vt:lpstr>游ゴシック</vt:lpstr>
      <vt:lpstr>游ゴシック Light</vt:lpstr>
      <vt:lpstr>Arial</vt:lpstr>
      <vt:lpstr>Century Gothic</vt:lpstr>
      <vt:lpstr>Office テーマ</vt:lpstr>
      <vt:lpstr>BSL3,ABSL3 Lab Spec. for Bidding </vt:lpstr>
      <vt:lpstr>Existing Inside Walls in No.5 Building</vt:lpstr>
      <vt:lpstr>Fire Resistance</vt:lpstr>
      <vt:lpstr>Additional door </vt:lpstr>
      <vt:lpstr>Additional equipment</vt:lpstr>
      <vt:lpstr>Window in inside door </vt:lpstr>
      <vt:lpstr>Door interlock </vt:lpstr>
      <vt:lpstr>Door lock and Open/Close Sensor </vt:lpstr>
      <vt:lpstr>Manometer (Pressure gauge)</vt:lpstr>
      <vt:lpstr>Camera</vt:lpstr>
      <vt:lpstr>Air Tightness</vt:lpstr>
      <vt:lpstr>Heat resistance</vt:lpstr>
      <vt:lpstr>Chemical resistance</vt:lpstr>
      <vt:lpstr>Illumination</vt:lpstr>
      <vt:lpstr>Back up power source</vt:lpstr>
      <vt:lpstr>Temperature control</vt:lpstr>
      <vt:lpstr>Humidity control</vt:lpstr>
      <vt:lpstr>Air change rate</vt:lpstr>
      <vt:lpstr>Pressure control</vt:lpstr>
      <vt:lpstr>Air conditioning system (Reference)</vt:lpstr>
      <vt:lpstr>HEPA filter casing (Reference)</vt:lpstr>
      <vt:lpstr>Drainage water system (Reference)</vt:lpstr>
      <vt:lpstr>Control &amp; Monitor system (Reference)</vt:lpstr>
      <vt:lpstr>CO2 gas supply</vt:lpstr>
      <vt:lpstr>Access flow</vt:lpstr>
      <vt:lpstr>Intercom</vt:lpstr>
      <vt:lpstr>Waste water treatment system (Reference)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三木一家</dc:creator>
  <cp:lastModifiedBy>三木一家</cp:lastModifiedBy>
  <cp:revision>155</cp:revision>
  <dcterms:created xsi:type="dcterms:W3CDTF">2020-02-23T00:45:45Z</dcterms:created>
  <dcterms:modified xsi:type="dcterms:W3CDTF">2020-07-30T12:18:30Z</dcterms:modified>
</cp:coreProperties>
</file>